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439283B" w14:textId="5ADDDA2D" w:rsidR="00E54383" w:rsidRDefault="00CB008F" w:rsidP="00564B53">
      <w:pPr>
        <w:pStyle w:val="Topline"/>
        <w:spacing w:after="240"/>
        <w:jc w:val="left"/>
        <w:rPr>
          <w:rFonts w:asciiTheme="majorHAnsi" w:hAnsiTheme="majorHAnsi" w:cs="宋体"/>
          <w:lang w:eastAsia="zh-CN"/>
        </w:rPr>
      </w:pPr>
      <w:bookmarkStart w:id="0" w:name="_Hlk190695874"/>
      <w:r>
        <w:rPr>
          <w:rFonts w:asciiTheme="majorHAnsi" w:hAnsiTheme="majorHAnsi" w:cs="宋体"/>
          <w:lang w:eastAsia="zh-CN"/>
        </w:rPr>
        <w:t>汉高推进增长议程：加码品牌、创新与并购投资</w:t>
      </w:r>
    </w:p>
    <w:bookmarkEnd w:id="0"/>
    <w:p w14:paraId="55F1C0BD" w14:textId="77777777" w:rsidR="00E54383" w:rsidRDefault="00CB008F">
      <w:pPr>
        <w:jc w:val="left"/>
        <w:rPr>
          <w:rStyle w:val="Headline"/>
          <w:rFonts w:asciiTheme="majorHAnsi" w:hAnsiTheme="majorHAnsi" w:cs="宋体"/>
          <w:lang w:eastAsia="zh-CN"/>
        </w:rPr>
      </w:pPr>
      <w:r>
        <w:rPr>
          <w:rStyle w:val="Headline"/>
          <w:rFonts w:asciiTheme="majorHAnsi" w:hAnsiTheme="majorHAnsi" w:cs="宋体"/>
          <w:lang w:eastAsia="zh-CN"/>
        </w:rPr>
        <w:t>汉高上半年销售额与盈利表现强劲，上调</w:t>
      </w:r>
      <w:r>
        <w:rPr>
          <w:rStyle w:val="Headline"/>
          <w:rFonts w:asciiTheme="majorHAnsi" w:hAnsiTheme="majorHAnsi" w:cs="宋体"/>
          <w:lang w:eastAsia="zh-CN"/>
        </w:rPr>
        <w:t>2026</w:t>
      </w:r>
      <w:r>
        <w:rPr>
          <w:rStyle w:val="Headline"/>
          <w:rFonts w:asciiTheme="majorHAnsi" w:hAnsiTheme="majorHAnsi" w:cs="宋体"/>
          <w:lang w:eastAsia="zh-CN"/>
        </w:rPr>
        <w:t>年营收指引</w:t>
      </w:r>
    </w:p>
    <w:p w14:paraId="367BF3FE" w14:textId="77777777" w:rsidR="00E54383" w:rsidRDefault="00E54383">
      <w:pPr>
        <w:spacing w:line="240" w:lineRule="auto"/>
        <w:jc w:val="left"/>
        <w:rPr>
          <w:rFonts w:asciiTheme="majorHAnsi" w:hAnsiTheme="majorHAnsi" w:cs="宋体"/>
          <w:sz w:val="16"/>
          <w:szCs w:val="16"/>
          <w:lang w:eastAsia="zh-CN"/>
        </w:rPr>
      </w:pPr>
    </w:p>
    <w:p w14:paraId="21BD1A71" w14:textId="77777777" w:rsidR="00E54383" w:rsidRPr="004F5D98" w:rsidRDefault="00CB008F" w:rsidP="003133BD">
      <w:pPr>
        <w:pStyle w:val="ListParagraph"/>
        <w:numPr>
          <w:ilvl w:val="0"/>
          <w:numId w:val="2"/>
        </w:numPr>
        <w:spacing w:after="80"/>
        <w:ind w:left="284" w:right="-108" w:hanging="357"/>
        <w:contextualSpacing w:val="0"/>
        <w:jc w:val="left"/>
        <w:rPr>
          <w:rFonts w:asciiTheme="majorHAnsi" w:hAnsiTheme="majorHAnsi" w:cs="宋体"/>
          <w:b/>
          <w:szCs w:val="22"/>
          <w:lang w:eastAsia="zh-CN"/>
        </w:rPr>
      </w:pPr>
      <w:bookmarkStart w:id="1" w:name="_Hlk43712519"/>
      <w:bookmarkStart w:id="2" w:name="_Hlk64363173"/>
      <w:r w:rsidRPr="004F5D98">
        <w:rPr>
          <w:rFonts w:asciiTheme="majorHAnsi" w:hAnsiTheme="majorHAnsi" w:cs="宋体"/>
          <w:b/>
          <w:lang w:eastAsia="zh-CN"/>
        </w:rPr>
        <w:t>集团上半年实现</w:t>
      </w:r>
      <w:r w:rsidRPr="004F5D98">
        <w:rPr>
          <w:rFonts w:asciiTheme="majorHAnsi" w:hAnsiTheme="majorHAnsi" w:cs="宋体"/>
          <w:b/>
          <w:lang w:eastAsia="zh-CN"/>
        </w:rPr>
        <w:t>3.2%</w:t>
      </w:r>
      <w:r w:rsidRPr="004F5D98">
        <w:rPr>
          <w:rFonts w:asciiTheme="majorHAnsi" w:hAnsiTheme="majorHAnsi" w:cs="宋体"/>
          <w:b/>
          <w:lang w:eastAsia="zh-CN"/>
        </w:rPr>
        <w:t>的强劲有机销售额增长，销售额达</w:t>
      </w:r>
      <w:r w:rsidRPr="004F5D98">
        <w:rPr>
          <w:rFonts w:asciiTheme="majorHAnsi" w:hAnsiTheme="majorHAnsi" w:cs="宋体"/>
          <w:b/>
          <w:lang w:eastAsia="zh-CN"/>
        </w:rPr>
        <w:t>103</w:t>
      </w:r>
      <w:r w:rsidRPr="004F5D98">
        <w:rPr>
          <w:rFonts w:asciiTheme="majorHAnsi" w:hAnsiTheme="majorHAnsi" w:cs="宋体"/>
          <w:b/>
          <w:lang w:eastAsia="zh-CN"/>
        </w:rPr>
        <w:t>亿欧元</w:t>
      </w:r>
    </w:p>
    <w:p w14:paraId="5E7C0419" w14:textId="77777777" w:rsidR="00E54383" w:rsidRPr="001204CA" w:rsidRDefault="00CB008F" w:rsidP="003133BD">
      <w:pPr>
        <w:pStyle w:val="ListParagraph"/>
        <w:numPr>
          <w:ilvl w:val="0"/>
          <w:numId w:val="2"/>
        </w:numPr>
        <w:spacing w:after="80"/>
        <w:ind w:left="284" w:right="-108" w:hanging="357"/>
        <w:contextualSpacing w:val="0"/>
        <w:jc w:val="left"/>
        <w:rPr>
          <w:rFonts w:asciiTheme="majorHAnsi" w:hAnsiTheme="majorHAnsi" w:cs="宋体"/>
          <w:b/>
          <w:szCs w:val="22"/>
          <w:lang w:eastAsia="zh-CN"/>
        </w:rPr>
      </w:pPr>
      <w:r w:rsidRPr="001204CA">
        <w:rPr>
          <w:rFonts w:asciiTheme="majorHAnsi" w:hAnsiTheme="majorHAnsi" w:cs="宋体"/>
          <w:b/>
          <w:lang w:eastAsia="zh-CN"/>
        </w:rPr>
        <w:t>两大业务部门实现量价齐升，为增长提供有力支撑</w:t>
      </w:r>
    </w:p>
    <w:p w14:paraId="20B31010" w14:textId="4285A18E" w:rsidR="00E54383" w:rsidRPr="001204CA" w:rsidRDefault="00CB008F" w:rsidP="003133BD">
      <w:pPr>
        <w:pStyle w:val="ListParagraph"/>
        <w:numPr>
          <w:ilvl w:val="0"/>
          <w:numId w:val="2"/>
        </w:numPr>
        <w:spacing w:after="80"/>
        <w:ind w:left="284" w:right="-108" w:hanging="357"/>
        <w:contextualSpacing w:val="0"/>
        <w:jc w:val="left"/>
        <w:rPr>
          <w:rFonts w:asciiTheme="majorHAnsi" w:hAnsiTheme="majorHAnsi" w:cs="宋体"/>
          <w:b/>
          <w:szCs w:val="22"/>
          <w:lang w:eastAsia="zh-CN"/>
        </w:rPr>
      </w:pPr>
      <w:r w:rsidRPr="001204CA">
        <w:rPr>
          <w:rFonts w:asciiTheme="majorHAnsi" w:hAnsiTheme="majorHAnsi" w:cs="宋体"/>
          <w:b/>
          <w:lang w:eastAsia="zh-CN"/>
        </w:rPr>
        <w:t>营业利润（息税前利润）</w:t>
      </w:r>
      <w:r w:rsidR="00520DF6" w:rsidRPr="001204CA">
        <w:rPr>
          <w:rFonts w:asciiTheme="majorHAnsi" w:hAnsiTheme="majorHAnsi" w:cs="宋体" w:hint="eastAsia"/>
          <w:b/>
          <w:vertAlign w:val="superscript"/>
          <w:lang w:eastAsia="zh-CN"/>
        </w:rPr>
        <w:t>1</w:t>
      </w:r>
      <w:r w:rsidR="00520DF6" w:rsidRPr="001204CA">
        <w:rPr>
          <w:rFonts w:asciiTheme="majorHAnsi" w:hAnsiTheme="majorHAnsi" w:cs="宋体"/>
          <w:b/>
          <w:lang w:eastAsia="zh-CN"/>
        </w:rPr>
        <w:t xml:space="preserve"> </w:t>
      </w:r>
      <w:r w:rsidRPr="001204CA">
        <w:rPr>
          <w:rFonts w:asciiTheme="majorHAnsi" w:hAnsiTheme="majorHAnsi" w:cs="宋体"/>
          <w:b/>
          <w:lang w:eastAsia="zh-CN"/>
        </w:rPr>
        <w:t>增至</w:t>
      </w:r>
      <w:r w:rsidRPr="001204CA">
        <w:rPr>
          <w:rFonts w:asciiTheme="majorHAnsi" w:hAnsiTheme="majorHAnsi" w:cs="宋体"/>
          <w:b/>
          <w:lang w:eastAsia="zh-CN"/>
        </w:rPr>
        <w:t>16.20</w:t>
      </w:r>
      <w:r w:rsidRPr="001204CA">
        <w:rPr>
          <w:rFonts w:asciiTheme="majorHAnsi" w:hAnsiTheme="majorHAnsi" w:cs="宋体"/>
          <w:b/>
          <w:lang w:eastAsia="zh-CN"/>
        </w:rPr>
        <w:t>亿欧元，同比增长</w:t>
      </w:r>
      <w:r w:rsidRPr="001204CA">
        <w:rPr>
          <w:rFonts w:asciiTheme="majorHAnsi" w:hAnsiTheme="majorHAnsi" w:cs="宋体"/>
          <w:b/>
          <w:lang w:eastAsia="zh-CN"/>
        </w:rPr>
        <w:t>0.3%</w:t>
      </w:r>
    </w:p>
    <w:p w14:paraId="019C94EA" w14:textId="0701067E" w:rsidR="00E54383" w:rsidRPr="004A574A" w:rsidRDefault="00CB008F" w:rsidP="003133BD">
      <w:pPr>
        <w:pStyle w:val="ListParagraph"/>
        <w:numPr>
          <w:ilvl w:val="0"/>
          <w:numId w:val="2"/>
        </w:numPr>
        <w:spacing w:after="80"/>
        <w:ind w:left="284" w:right="-108" w:hanging="357"/>
        <w:contextualSpacing w:val="0"/>
        <w:jc w:val="left"/>
        <w:rPr>
          <w:rFonts w:asciiTheme="majorHAnsi" w:hAnsiTheme="majorHAnsi" w:cs="宋体"/>
          <w:b/>
          <w:szCs w:val="22"/>
          <w:lang w:eastAsia="zh-CN"/>
        </w:rPr>
      </w:pPr>
      <w:r w:rsidRPr="004A574A">
        <w:rPr>
          <w:rFonts w:asciiTheme="majorHAnsi" w:hAnsiTheme="majorHAnsi" w:cs="宋体"/>
          <w:b/>
          <w:lang w:eastAsia="zh-CN"/>
        </w:rPr>
        <w:t>息税前利润率</w:t>
      </w:r>
      <w:r w:rsidR="00520DF6" w:rsidRPr="004A574A">
        <w:rPr>
          <w:rFonts w:asciiTheme="majorHAnsi" w:hAnsiTheme="majorHAnsi" w:cs="宋体" w:hint="eastAsia"/>
          <w:b/>
          <w:vertAlign w:val="superscript"/>
          <w:lang w:eastAsia="zh-CN"/>
        </w:rPr>
        <w:t>1</w:t>
      </w:r>
      <w:r w:rsidRPr="004A574A">
        <w:rPr>
          <w:rFonts w:asciiTheme="majorHAnsi" w:hAnsiTheme="majorHAnsi" w:cs="宋体"/>
          <w:b/>
          <w:lang w:eastAsia="zh-CN"/>
        </w:rPr>
        <w:t>达</w:t>
      </w:r>
      <w:r w:rsidRPr="004A574A">
        <w:rPr>
          <w:rFonts w:asciiTheme="majorHAnsi" w:hAnsiTheme="majorHAnsi" w:cs="宋体"/>
          <w:b/>
          <w:lang w:eastAsia="zh-CN"/>
        </w:rPr>
        <w:t>15.7%</w:t>
      </w:r>
      <w:r w:rsidRPr="004A574A">
        <w:rPr>
          <w:rFonts w:asciiTheme="majorHAnsi" w:hAnsiTheme="majorHAnsi" w:cs="宋体"/>
          <w:b/>
          <w:lang w:eastAsia="zh-CN"/>
        </w:rPr>
        <w:t>，同比提升</w:t>
      </w:r>
      <w:r w:rsidRPr="004A574A">
        <w:rPr>
          <w:rFonts w:asciiTheme="majorHAnsi" w:hAnsiTheme="majorHAnsi" w:cs="宋体"/>
          <w:b/>
          <w:lang w:eastAsia="zh-CN"/>
        </w:rPr>
        <w:t>10</w:t>
      </w:r>
      <w:r w:rsidRPr="004A574A">
        <w:rPr>
          <w:rFonts w:asciiTheme="majorHAnsi" w:hAnsiTheme="majorHAnsi" w:cs="宋体"/>
          <w:b/>
          <w:lang w:eastAsia="zh-CN"/>
        </w:rPr>
        <w:t>个基点，两大业务部门均</w:t>
      </w:r>
      <w:r w:rsidR="003023CC" w:rsidRPr="004A574A">
        <w:rPr>
          <w:rFonts w:asciiTheme="majorHAnsi" w:hAnsiTheme="majorHAnsi" w:cs="宋体" w:hint="eastAsia"/>
          <w:b/>
          <w:lang w:eastAsia="zh-CN"/>
        </w:rPr>
        <w:t>为此</w:t>
      </w:r>
      <w:r w:rsidRPr="004A574A">
        <w:rPr>
          <w:rFonts w:asciiTheme="majorHAnsi" w:hAnsiTheme="majorHAnsi" w:cs="宋体"/>
          <w:b/>
          <w:lang w:eastAsia="zh-CN"/>
        </w:rPr>
        <w:t>作出贡献，彰显业务韧性</w:t>
      </w:r>
    </w:p>
    <w:p w14:paraId="5B69D2DB" w14:textId="608A6430" w:rsidR="00E54383" w:rsidRPr="004F2B00" w:rsidRDefault="00CB008F" w:rsidP="003133BD">
      <w:pPr>
        <w:pStyle w:val="ListParagraph"/>
        <w:numPr>
          <w:ilvl w:val="0"/>
          <w:numId w:val="2"/>
        </w:numPr>
        <w:spacing w:after="80"/>
        <w:ind w:left="284" w:right="-108" w:hanging="357"/>
        <w:contextualSpacing w:val="0"/>
        <w:jc w:val="left"/>
        <w:rPr>
          <w:rFonts w:asciiTheme="majorHAnsi" w:hAnsiTheme="majorHAnsi" w:cs="宋体"/>
          <w:b/>
          <w:szCs w:val="22"/>
          <w:lang w:eastAsia="zh-CN"/>
        </w:rPr>
      </w:pPr>
      <w:r w:rsidRPr="004F2B00">
        <w:rPr>
          <w:rFonts w:asciiTheme="majorHAnsi" w:hAnsiTheme="majorHAnsi" w:cs="宋体"/>
          <w:b/>
          <w:lang w:eastAsia="zh-CN"/>
        </w:rPr>
        <w:t>优先股每股收益（</w:t>
      </w:r>
      <w:r w:rsidRPr="004F2B00">
        <w:rPr>
          <w:rFonts w:asciiTheme="majorHAnsi" w:hAnsiTheme="majorHAnsi" w:cs="宋体"/>
          <w:b/>
          <w:lang w:eastAsia="zh-CN"/>
        </w:rPr>
        <w:t>EPS</w:t>
      </w:r>
      <w:r w:rsidRPr="004F2B00">
        <w:rPr>
          <w:rFonts w:asciiTheme="majorHAnsi" w:hAnsiTheme="majorHAnsi" w:cs="宋体"/>
          <w:b/>
          <w:lang w:eastAsia="zh-CN"/>
        </w:rPr>
        <w:t>）</w:t>
      </w:r>
      <w:r w:rsidR="00520DF6" w:rsidRPr="004F2B00">
        <w:rPr>
          <w:rFonts w:asciiTheme="majorHAnsi" w:hAnsiTheme="majorHAnsi" w:cs="宋体" w:hint="eastAsia"/>
          <w:b/>
          <w:vertAlign w:val="superscript"/>
          <w:lang w:eastAsia="zh-CN"/>
        </w:rPr>
        <w:t>1</w:t>
      </w:r>
      <w:r w:rsidRPr="004F2B00">
        <w:rPr>
          <w:rFonts w:asciiTheme="majorHAnsi" w:hAnsiTheme="majorHAnsi" w:cs="宋体"/>
          <w:b/>
          <w:lang w:eastAsia="zh-CN"/>
        </w:rPr>
        <w:t>增至</w:t>
      </w:r>
      <w:r w:rsidRPr="004F2B00">
        <w:rPr>
          <w:rFonts w:asciiTheme="majorHAnsi" w:hAnsiTheme="majorHAnsi" w:cs="宋体"/>
          <w:b/>
          <w:lang w:eastAsia="zh-CN"/>
        </w:rPr>
        <w:t>2.86</w:t>
      </w:r>
      <w:r w:rsidRPr="004F2B00">
        <w:rPr>
          <w:rFonts w:asciiTheme="majorHAnsi" w:hAnsiTheme="majorHAnsi" w:cs="宋体"/>
          <w:b/>
          <w:lang w:eastAsia="zh-CN"/>
        </w:rPr>
        <w:t>欧元，同比增长</w:t>
      </w:r>
      <w:r w:rsidRPr="004F2B00">
        <w:rPr>
          <w:rFonts w:asciiTheme="majorHAnsi" w:hAnsiTheme="majorHAnsi" w:cs="宋体"/>
          <w:b/>
          <w:lang w:eastAsia="zh-CN"/>
        </w:rPr>
        <w:t>7.1%</w:t>
      </w:r>
      <w:r w:rsidRPr="004F2B00">
        <w:rPr>
          <w:rFonts w:asciiTheme="majorHAnsi" w:hAnsiTheme="majorHAnsi" w:cs="宋体"/>
          <w:b/>
          <w:lang w:eastAsia="zh-CN"/>
        </w:rPr>
        <w:t>（按固定汇率计算）</w:t>
      </w:r>
    </w:p>
    <w:p w14:paraId="5A626B9E" w14:textId="028EB52A" w:rsidR="00E54383" w:rsidRPr="00DD362F" w:rsidRDefault="00CB008F" w:rsidP="003133BD">
      <w:pPr>
        <w:pStyle w:val="ListParagraph"/>
        <w:numPr>
          <w:ilvl w:val="0"/>
          <w:numId w:val="2"/>
        </w:numPr>
        <w:spacing w:after="80"/>
        <w:ind w:left="284" w:right="-108" w:hanging="357"/>
        <w:contextualSpacing w:val="0"/>
        <w:jc w:val="left"/>
        <w:rPr>
          <w:rFonts w:asciiTheme="majorHAnsi" w:hAnsiTheme="majorHAnsi" w:cs="宋体"/>
          <w:b/>
          <w:szCs w:val="22"/>
          <w:lang w:eastAsia="zh-CN"/>
        </w:rPr>
      </w:pPr>
      <w:r w:rsidRPr="00DD362F">
        <w:rPr>
          <w:rFonts w:asciiTheme="majorHAnsi" w:hAnsiTheme="majorHAnsi" w:cs="宋体"/>
          <w:b/>
          <w:lang w:eastAsia="zh-CN"/>
        </w:rPr>
        <w:t>上半年实施并购增长战略成效显著，相关交易已</w:t>
      </w:r>
      <w:r w:rsidR="003023CC" w:rsidRPr="00DD362F">
        <w:rPr>
          <w:rFonts w:asciiTheme="majorHAnsi" w:hAnsiTheme="majorHAnsi" w:cs="宋体" w:hint="eastAsia"/>
          <w:b/>
          <w:lang w:eastAsia="zh-CN"/>
        </w:rPr>
        <w:t>为</w:t>
      </w:r>
      <w:r w:rsidRPr="00DD362F">
        <w:rPr>
          <w:rFonts w:asciiTheme="majorHAnsi" w:hAnsiTheme="majorHAnsi" w:cs="宋体"/>
          <w:b/>
          <w:lang w:eastAsia="zh-CN"/>
        </w:rPr>
        <w:t>2026</w:t>
      </w:r>
      <w:r w:rsidRPr="00DD362F">
        <w:rPr>
          <w:rFonts w:asciiTheme="majorHAnsi" w:hAnsiTheme="majorHAnsi" w:cs="宋体"/>
          <w:b/>
          <w:lang w:eastAsia="zh-CN"/>
        </w:rPr>
        <w:t>年</w:t>
      </w:r>
      <w:r w:rsidR="003023CC" w:rsidRPr="00DD362F">
        <w:rPr>
          <w:rFonts w:asciiTheme="majorHAnsi" w:hAnsiTheme="majorHAnsi" w:cs="宋体" w:hint="eastAsia"/>
          <w:b/>
          <w:lang w:eastAsia="zh-CN"/>
        </w:rPr>
        <w:t>的</w:t>
      </w:r>
      <w:r w:rsidRPr="00DD362F">
        <w:rPr>
          <w:rFonts w:asciiTheme="majorHAnsi" w:hAnsiTheme="majorHAnsi" w:cs="宋体"/>
          <w:b/>
          <w:lang w:eastAsia="zh-CN"/>
        </w:rPr>
        <w:t>销售额</w:t>
      </w:r>
      <w:r w:rsidR="003023CC" w:rsidRPr="00DD362F">
        <w:rPr>
          <w:rFonts w:asciiTheme="majorHAnsi" w:hAnsiTheme="majorHAnsi" w:cs="宋体" w:hint="eastAsia"/>
          <w:b/>
          <w:lang w:eastAsia="zh-CN"/>
        </w:rPr>
        <w:t>和盈利表现做出积极贡献</w:t>
      </w:r>
    </w:p>
    <w:bookmarkEnd w:id="1"/>
    <w:bookmarkEnd w:id="2"/>
    <w:p w14:paraId="58D24205" w14:textId="709A559B" w:rsidR="00E54383" w:rsidRPr="00F3141E" w:rsidRDefault="00CB008F" w:rsidP="003133BD">
      <w:pPr>
        <w:pStyle w:val="ListParagraph"/>
        <w:numPr>
          <w:ilvl w:val="0"/>
          <w:numId w:val="2"/>
        </w:numPr>
        <w:spacing w:after="80"/>
        <w:ind w:left="284" w:right="-108" w:hanging="357"/>
        <w:contextualSpacing w:val="0"/>
        <w:jc w:val="left"/>
        <w:rPr>
          <w:rFonts w:asciiTheme="majorHAnsi" w:hAnsiTheme="majorHAnsi" w:cs="宋体"/>
          <w:b/>
          <w:szCs w:val="22"/>
          <w:lang w:eastAsia="zh-CN"/>
        </w:rPr>
      </w:pPr>
      <w:r w:rsidRPr="00F3141E">
        <w:rPr>
          <w:rFonts w:asciiTheme="majorHAnsi" w:hAnsiTheme="majorHAnsi" w:cs="宋体"/>
          <w:b/>
          <w:lang w:eastAsia="zh-CN"/>
        </w:rPr>
        <w:t>2026</w:t>
      </w:r>
      <w:r w:rsidRPr="00F3141E">
        <w:rPr>
          <w:rFonts w:asciiTheme="majorHAnsi" w:hAnsiTheme="majorHAnsi" w:cs="宋体"/>
          <w:b/>
          <w:lang w:eastAsia="zh-CN"/>
        </w:rPr>
        <w:t>财年展望：上调集团及粘合剂技术业务部</w:t>
      </w:r>
      <w:r w:rsidR="00DE0A63" w:rsidRPr="00F3141E">
        <w:rPr>
          <w:rFonts w:asciiTheme="majorHAnsi" w:hAnsiTheme="majorHAnsi" w:cs="宋体" w:hint="eastAsia"/>
          <w:b/>
          <w:lang w:eastAsia="zh-CN"/>
        </w:rPr>
        <w:t>的</w:t>
      </w:r>
      <w:r w:rsidRPr="00F3141E">
        <w:rPr>
          <w:rFonts w:asciiTheme="majorHAnsi" w:hAnsiTheme="majorHAnsi" w:cs="宋体"/>
          <w:b/>
          <w:lang w:eastAsia="zh-CN"/>
        </w:rPr>
        <w:t>营收预期</w:t>
      </w:r>
    </w:p>
    <w:p w14:paraId="2C6545A2" w14:textId="77777777" w:rsidR="00E54383" w:rsidRPr="00F3141E" w:rsidRDefault="00CB008F" w:rsidP="003133BD">
      <w:pPr>
        <w:pStyle w:val="ListParagraph"/>
        <w:widowControl w:val="0"/>
        <w:numPr>
          <w:ilvl w:val="1"/>
          <w:numId w:val="2"/>
        </w:numPr>
        <w:tabs>
          <w:tab w:val="left" w:pos="702"/>
        </w:tabs>
        <w:autoSpaceDE w:val="0"/>
        <w:autoSpaceDN w:val="0"/>
        <w:spacing w:before="113" w:line="240" w:lineRule="auto"/>
        <w:ind w:left="702"/>
        <w:contextualSpacing w:val="0"/>
        <w:jc w:val="left"/>
        <w:rPr>
          <w:rFonts w:asciiTheme="majorHAnsi" w:hAnsiTheme="majorHAnsi" w:cs="宋体"/>
          <w:lang w:eastAsia="zh-CN"/>
        </w:rPr>
      </w:pPr>
      <w:r w:rsidRPr="00F3141E">
        <w:rPr>
          <w:rFonts w:asciiTheme="majorHAnsi" w:hAnsiTheme="majorHAnsi" w:cs="宋体"/>
          <w:lang w:eastAsia="zh-CN"/>
        </w:rPr>
        <w:t>有机销售额增长：</w:t>
      </w:r>
      <w:r w:rsidRPr="00F3141E">
        <w:rPr>
          <w:rFonts w:asciiTheme="majorHAnsi" w:hAnsiTheme="majorHAnsi" w:cs="宋体"/>
          <w:lang w:eastAsia="zh-CN"/>
        </w:rPr>
        <w:t>1.5% ‑ 3.5%</w:t>
      </w:r>
      <w:r w:rsidRPr="00F3141E">
        <w:rPr>
          <w:rFonts w:asciiTheme="majorHAnsi" w:hAnsiTheme="majorHAnsi" w:cs="宋体"/>
          <w:lang w:eastAsia="zh-CN"/>
        </w:rPr>
        <w:t>（此前预期：</w:t>
      </w:r>
      <w:r w:rsidRPr="00F3141E">
        <w:rPr>
          <w:rFonts w:asciiTheme="majorHAnsi" w:hAnsiTheme="majorHAnsi" w:cs="宋体"/>
          <w:lang w:eastAsia="zh-CN"/>
        </w:rPr>
        <w:t>1.0% - 3.0%)</w:t>
      </w:r>
    </w:p>
    <w:p w14:paraId="1118102C" w14:textId="77777777" w:rsidR="00E54383" w:rsidRPr="00F3141E" w:rsidRDefault="00CB008F" w:rsidP="003133BD">
      <w:pPr>
        <w:pStyle w:val="ListParagraph"/>
        <w:widowControl w:val="0"/>
        <w:numPr>
          <w:ilvl w:val="1"/>
          <w:numId w:val="2"/>
        </w:numPr>
        <w:tabs>
          <w:tab w:val="left" w:pos="702"/>
        </w:tabs>
        <w:autoSpaceDE w:val="0"/>
        <w:autoSpaceDN w:val="0"/>
        <w:spacing w:before="113" w:line="240" w:lineRule="auto"/>
        <w:ind w:left="702"/>
        <w:contextualSpacing w:val="0"/>
        <w:jc w:val="left"/>
        <w:rPr>
          <w:rFonts w:asciiTheme="majorHAnsi" w:hAnsiTheme="majorHAnsi" w:cs="宋体"/>
          <w:lang w:eastAsia="zh-CN"/>
        </w:rPr>
      </w:pPr>
      <w:r w:rsidRPr="00F3141E">
        <w:rPr>
          <w:rFonts w:asciiTheme="majorHAnsi" w:hAnsiTheme="majorHAnsi" w:cs="宋体"/>
          <w:lang w:eastAsia="zh-CN"/>
        </w:rPr>
        <w:t>调整后的销售回报率：</w:t>
      </w:r>
      <w:r w:rsidRPr="00F3141E">
        <w:rPr>
          <w:rFonts w:asciiTheme="majorHAnsi" w:hAnsiTheme="majorHAnsi" w:cs="宋体"/>
          <w:lang w:eastAsia="zh-CN"/>
        </w:rPr>
        <w:t>14.5% - 16.0%</w:t>
      </w:r>
    </w:p>
    <w:p w14:paraId="6D33D855" w14:textId="77777777" w:rsidR="00E54383" w:rsidRPr="00F3141E" w:rsidRDefault="00CB008F" w:rsidP="003133BD">
      <w:pPr>
        <w:pStyle w:val="ListParagraph"/>
        <w:widowControl w:val="0"/>
        <w:numPr>
          <w:ilvl w:val="1"/>
          <w:numId w:val="2"/>
        </w:numPr>
        <w:tabs>
          <w:tab w:val="left" w:pos="702"/>
        </w:tabs>
        <w:autoSpaceDE w:val="0"/>
        <w:autoSpaceDN w:val="0"/>
        <w:spacing w:before="113" w:line="240" w:lineRule="auto"/>
        <w:ind w:left="702"/>
        <w:contextualSpacing w:val="0"/>
        <w:jc w:val="left"/>
        <w:rPr>
          <w:rFonts w:asciiTheme="majorHAnsi" w:hAnsiTheme="majorHAnsi" w:cs="宋体"/>
          <w:lang w:eastAsia="zh-CN"/>
        </w:rPr>
      </w:pPr>
      <w:r w:rsidRPr="00F3141E">
        <w:rPr>
          <w:rFonts w:asciiTheme="majorHAnsi" w:hAnsiTheme="majorHAnsi" w:cs="宋体"/>
          <w:lang w:eastAsia="zh-CN"/>
        </w:rPr>
        <w:t>调整后的优先股每股收益（</w:t>
      </w:r>
      <w:r w:rsidRPr="00F3141E">
        <w:rPr>
          <w:rFonts w:asciiTheme="majorHAnsi" w:hAnsiTheme="majorHAnsi" w:cs="宋体"/>
          <w:lang w:eastAsia="zh-CN"/>
        </w:rPr>
        <w:t>EPS</w:t>
      </w:r>
      <w:r w:rsidRPr="00F3141E">
        <w:rPr>
          <w:rFonts w:asciiTheme="majorHAnsi" w:hAnsiTheme="majorHAnsi" w:cs="宋体"/>
          <w:lang w:eastAsia="zh-CN"/>
        </w:rPr>
        <w:t>）：以较低至较高个位数百分比的幅度增长（按固定汇率计算）</w:t>
      </w:r>
    </w:p>
    <w:p w14:paraId="78FF19F4" w14:textId="77777777" w:rsidR="00E54383" w:rsidRDefault="00E54383">
      <w:pPr>
        <w:rPr>
          <w:rFonts w:asciiTheme="majorHAnsi" w:hAnsiTheme="majorHAnsi" w:cs="宋体"/>
          <w:b/>
          <w:bCs/>
          <w:szCs w:val="22"/>
          <w:lang w:eastAsia="zh-CN"/>
        </w:rPr>
      </w:pPr>
    </w:p>
    <w:p w14:paraId="5481DEE3" w14:textId="4B58846F" w:rsidR="00E54383" w:rsidRDefault="00CB008F">
      <w:pPr>
        <w:rPr>
          <w:rFonts w:asciiTheme="majorHAnsi" w:hAnsiTheme="majorHAnsi" w:cs="宋体"/>
        </w:rPr>
      </w:pPr>
      <w:r>
        <w:rPr>
          <w:rFonts w:asciiTheme="majorHAnsi" w:hAnsiTheme="majorHAnsi" w:cs="宋体"/>
          <w:lang w:eastAsia="zh-CN"/>
        </w:rPr>
        <w:t>杜塞尔多夫</w:t>
      </w:r>
      <w:r>
        <w:rPr>
          <w:rFonts w:asciiTheme="majorHAnsi" w:hAnsiTheme="majorHAnsi" w:cs="宋体"/>
          <w:lang w:eastAsia="zh-CN"/>
        </w:rPr>
        <w:t xml:space="preserve"> ——</w:t>
      </w:r>
      <w:r>
        <w:rPr>
          <w:rFonts w:asciiTheme="majorHAnsi" w:hAnsiTheme="majorHAnsi" w:cs="宋体"/>
          <w:b/>
          <w:lang w:eastAsia="zh-CN"/>
        </w:rPr>
        <w:t xml:space="preserve"> </w:t>
      </w:r>
      <w:r>
        <w:rPr>
          <w:rFonts w:asciiTheme="majorHAnsi" w:hAnsiTheme="majorHAnsi" w:cs="宋体"/>
          <w:lang w:eastAsia="zh-CN"/>
        </w:rPr>
        <w:t xml:space="preserve"> </w:t>
      </w:r>
      <w:r w:rsidR="00DE0A63">
        <w:rPr>
          <w:rFonts w:asciiTheme="majorHAnsi" w:hAnsiTheme="majorHAnsi" w:cs="宋体"/>
          <w:lang w:eastAsia="zh-CN"/>
        </w:rPr>
        <w:t>2026</w:t>
      </w:r>
      <w:r w:rsidR="00DE0A63">
        <w:rPr>
          <w:rFonts w:asciiTheme="majorHAnsi" w:hAnsiTheme="majorHAnsi" w:cs="宋体"/>
          <w:lang w:eastAsia="zh-CN"/>
        </w:rPr>
        <w:t>年上半年</w:t>
      </w:r>
      <w:r w:rsidR="00DE0A63">
        <w:rPr>
          <w:rFonts w:asciiTheme="majorHAnsi" w:hAnsiTheme="majorHAnsi" w:cs="宋体" w:hint="eastAsia"/>
          <w:lang w:eastAsia="zh-CN"/>
        </w:rPr>
        <w:t>，</w:t>
      </w:r>
      <w:r>
        <w:rPr>
          <w:rFonts w:asciiTheme="majorHAnsi" w:hAnsiTheme="majorHAnsi" w:cs="宋体"/>
          <w:lang w:eastAsia="zh-CN"/>
        </w:rPr>
        <w:t>尽管经济环境持续充满挑战，汉高仍实现了强劲的有机销售增长与优异的盈利表现。汉高首席执行官卡斯滕</w:t>
      </w:r>
      <w:r>
        <w:rPr>
          <w:rFonts w:asciiTheme="majorHAnsi" w:hAnsiTheme="majorHAnsi" w:cs="宋体"/>
          <w:lang w:eastAsia="zh-CN"/>
        </w:rPr>
        <w:t>·</w:t>
      </w:r>
      <w:r>
        <w:rPr>
          <w:rFonts w:asciiTheme="majorHAnsi" w:hAnsiTheme="majorHAnsi" w:cs="宋体"/>
          <w:lang w:eastAsia="zh-CN"/>
        </w:rPr>
        <w:t>诺贝尔（</w:t>
      </w:r>
      <w:r>
        <w:rPr>
          <w:rFonts w:asciiTheme="majorHAnsi" w:hAnsiTheme="majorHAnsi" w:cs="宋体"/>
          <w:lang w:eastAsia="zh-CN"/>
        </w:rPr>
        <w:t>Carsten Knobel</w:t>
      </w:r>
      <w:r>
        <w:rPr>
          <w:rFonts w:asciiTheme="majorHAnsi" w:hAnsiTheme="majorHAnsi" w:cs="宋体"/>
          <w:lang w:eastAsia="zh-CN"/>
        </w:rPr>
        <w:t>）表示：</w:t>
      </w:r>
      <w:r>
        <w:rPr>
          <w:rFonts w:asciiTheme="majorHAnsi" w:hAnsiTheme="majorHAnsi" w:cs="宋体"/>
          <w:lang w:eastAsia="zh-CN"/>
        </w:rPr>
        <w:t>“</w:t>
      </w:r>
      <w:r>
        <w:rPr>
          <w:rFonts w:asciiTheme="majorHAnsi" w:hAnsiTheme="majorHAnsi" w:cs="宋体"/>
          <w:lang w:eastAsia="zh-CN"/>
        </w:rPr>
        <w:t>两大部门均实现了量价齐升</w:t>
      </w:r>
      <w:r w:rsidR="00DE0A63">
        <w:rPr>
          <w:rFonts w:asciiTheme="majorHAnsi" w:hAnsiTheme="majorHAnsi" w:cs="宋体" w:hint="eastAsia"/>
          <w:lang w:eastAsia="zh-CN"/>
        </w:rPr>
        <w:t>，再一次推动了集团的有机销售额增长</w:t>
      </w:r>
      <w:r>
        <w:rPr>
          <w:rFonts w:asciiTheme="majorHAnsi" w:hAnsiTheme="majorHAnsi" w:cs="宋体"/>
          <w:lang w:eastAsia="zh-CN"/>
        </w:rPr>
        <w:t>。在粘合剂技术业务部，</w:t>
      </w:r>
      <w:r w:rsidR="00242093">
        <w:rPr>
          <w:rFonts w:asciiTheme="majorHAnsi" w:hAnsiTheme="majorHAnsi" w:cs="宋体"/>
          <w:lang w:eastAsia="zh-CN"/>
        </w:rPr>
        <w:t>公司持续快速落实定价举措，</w:t>
      </w:r>
      <w:r w:rsidR="00242093">
        <w:rPr>
          <w:rFonts w:asciiTheme="majorHAnsi" w:hAnsiTheme="majorHAnsi" w:cs="宋体" w:hint="eastAsia"/>
          <w:lang w:eastAsia="zh-CN"/>
        </w:rPr>
        <w:t>抵消了</w:t>
      </w:r>
      <w:r>
        <w:rPr>
          <w:rFonts w:asciiTheme="majorHAnsi" w:hAnsiTheme="majorHAnsi" w:cs="宋体"/>
          <w:lang w:eastAsia="zh-CN"/>
        </w:rPr>
        <w:t>原材料价格带来的不利影响，有效</w:t>
      </w:r>
      <w:r w:rsidR="00242093">
        <w:rPr>
          <w:rFonts w:asciiTheme="majorHAnsi" w:hAnsiTheme="majorHAnsi" w:cs="宋体" w:hint="eastAsia"/>
          <w:lang w:eastAsia="zh-CN"/>
        </w:rPr>
        <w:t>提升了</w:t>
      </w:r>
      <w:r>
        <w:rPr>
          <w:rFonts w:asciiTheme="majorHAnsi" w:hAnsiTheme="majorHAnsi" w:cs="宋体"/>
          <w:lang w:eastAsia="zh-CN"/>
        </w:rPr>
        <w:t>销售额与盈利能力。在消费品牌业务部，美发业务领域延续了十分强劲的增长态势，洗涤剂业务也重回正增长轨道。</w:t>
      </w:r>
      <w:r>
        <w:rPr>
          <w:rFonts w:asciiTheme="majorHAnsi" w:hAnsiTheme="majorHAnsi" w:cs="宋体"/>
        </w:rPr>
        <w:t>”</w:t>
      </w:r>
    </w:p>
    <w:p w14:paraId="15508D73" w14:textId="3C2F4CCC" w:rsidR="00E54383" w:rsidRDefault="00AE6F84" w:rsidP="003133BD">
      <w:pPr>
        <w:jc w:val="center"/>
        <w:rPr>
          <w:rFonts w:asciiTheme="majorHAnsi" w:hAnsiTheme="majorHAnsi" w:cs="宋体"/>
          <w:lang w:eastAsia="zh-CN"/>
        </w:rPr>
      </w:pPr>
      <w:r>
        <w:rPr>
          <w:rFonts w:asciiTheme="majorHAnsi" w:hAnsiTheme="majorHAnsi" w:cs="宋体"/>
          <w:noProof/>
        </w:rPr>
        <w:lastRenderedPageBreak/>
        <w:drawing>
          <wp:inline distT="0" distB="0" distL="0" distR="0" wp14:anchorId="7F2BDDE6" wp14:editId="29443B42">
            <wp:extent cx="2160000" cy="3236276"/>
            <wp:effectExtent l="0" t="0" r="0" b="2540"/>
            <wp:docPr id="547754359"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160000" cy="3236276"/>
                    </a:xfrm>
                    <a:prstGeom prst="rect">
                      <a:avLst/>
                    </a:prstGeom>
                    <a:noFill/>
                    <a:ln>
                      <a:noFill/>
                    </a:ln>
                  </pic:spPr>
                </pic:pic>
              </a:graphicData>
            </a:graphic>
          </wp:inline>
        </w:drawing>
      </w:r>
    </w:p>
    <w:p w14:paraId="4F1F3C59" w14:textId="6E4655D9" w:rsidR="00AE6F84" w:rsidRPr="003133BD" w:rsidRDefault="00AE6F84" w:rsidP="003133BD">
      <w:pPr>
        <w:jc w:val="center"/>
        <w:rPr>
          <w:rFonts w:asciiTheme="majorHAnsi" w:hAnsiTheme="majorHAnsi" w:cs="宋体"/>
          <w:sz w:val="20"/>
          <w:szCs w:val="21"/>
          <w:lang w:eastAsia="zh-CN"/>
        </w:rPr>
      </w:pPr>
      <w:r w:rsidRPr="003133BD">
        <w:rPr>
          <w:rFonts w:asciiTheme="majorHAnsi" w:hAnsiTheme="majorHAnsi" w:cs="宋体" w:hint="eastAsia"/>
          <w:sz w:val="20"/>
          <w:szCs w:val="21"/>
          <w:lang w:eastAsia="zh-CN"/>
        </w:rPr>
        <w:t>汉高首席执行官卡斯滕</w:t>
      </w:r>
      <w:r w:rsidRPr="003133BD">
        <w:rPr>
          <w:rFonts w:asciiTheme="majorHAnsi" w:hAnsiTheme="majorHAnsi" w:cs="宋体"/>
          <w:sz w:val="20"/>
          <w:szCs w:val="21"/>
          <w:lang w:eastAsia="zh-CN"/>
        </w:rPr>
        <w:t>·</w:t>
      </w:r>
      <w:r w:rsidRPr="003133BD">
        <w:rPr>
          <w:rFonts w:asciiTheme="majorHAnsi" w:hAnsiTheme="majorHAnsi" w:cs="宋体" w:hint="eastAsia"/>
          <w:sz w:val="20"/>
          <w:szCs w:val="21"/>
          <w:lang w:eastAsia="zh-CN"/>
        </w:rPr>
        <w:t>诺贝尔（</w:t>
      </w:r>
      <w:r w:rsidRPr="003133BD">
        <w:rPr>
          <w:rFonts w:asciiTheme="majorHAnsi" w:hAnsiTheme="majorHAnsi" w:cs="宋体"/>
          <w:sz w:val="20"/>
          <w:szCs w:val="21"/>
          <w:lang w:eastAsia="zh-CN"/>
        </w:rPr>
        <w:t>Carsten Knobel</w:t>
      </w:r>
      <w:r w:rsidRPr="003133BD">
        <w:rPr>
          <w:rFonts w:asciiTheme="majorHAnsi" w:hAnsiTheme="majorHAnsi" w:cs="宋体" w:hint="eastAsia"/>
          <w:sz w:val="20"/>
          <w:szCs w:val="21"/>
          <w:lang w:eastAsia="zh-CN"/>
        </w:rPr>
        <w:t>）</w:t>
      </w:r>
    </w:p>
    <w:p w14:paraId="4B3B1B81" w14:textId="77777777" w:rsidR="000B625C" w:rsidRDefault="000B625C">
      <w:pPr>
        <w:rPr>
          <w:rFonts w:asciiTheme="majorHAnsi" w:hAnsiTheme="majorHAnsi" w:cs="宋体"/>
          <w:szCs w:val="22"/>
          <w:lang w:eastAsia="zh-CN"/>
        </w:rPr>
      </w:pPr>
    </w:p>
    <w:p w14:paraId="4D7A7AC7" w14:textId="574072E3" w:rsidR="00E54383" w:rsidRPr="001471EB" w:rsidRDefault="00CB008F">
      <w:pPr>
        <w:rPr>
          <w:rFonts w:asciiTheme="majorHAnsi" w:hAnsiTheme="majorHAnsi" w:cs="宋体"/>
          <w:lang w:eastAsia="zh-CN"/>
        </w:rPr>
      </w:pPr>
      <w:r>
        <w:rPr>
          <w:rFonts w:asciiTheme="majorHAnsi" w:hAnsiTheme="majorHAnsi" w:cs="宋体"/>
          <w:lang w:eastAsia="zh-CN"/>
        </w:rPr>
        <w:t>卡斯滕</w:t>
      </w:r>
      <w:r>
        <w:rPr>
          <w:rFonts w:asciiTheme="majorHAnsi" w:hAnsiTheme="majorHAnsi" w:cs="宋体"/>
          <w:lang w:eastAsia="zh-CN"/>
        </w:rPr>
        <w:t>·</w:t>
      </w:r>
      <w:r>
        <w:rPr>
          <w:rFonts w:asciiTheme="majorHAnsi" w:hAnsiTheme="majorHAnsi" w:cs="宋体"/>
          <w:lang w:eastAsia="zh-CN"/>
        </w:rPr>
        <w:t>诺贝尔补充道：</w:t>
      </w:r>
      <w:r>
        <w:rPr>
          <w:rFonts w:asciiTheme="majorHAnsi" w:hAnsiTheme="majorHAnsi" w:cs="宋体"/>
          <w:lang w:eastAsia="zh-CN"/>
        </w:rPr>
        <w:t>“</w:t>
      </w:r>
      <w:r>
        <w:rPr>
          <w:rFonts w:asciiTheme="majorHAnsi" w:hAnsiTheme="majorHAnsi" w:cs="宋体"/>
          <w:lang w:eastAsia="zh-CN"/>
        </w:rPr>
        <w:t>我们始终贯彻以目标性增长为核心的战略</w:t>
      </w:r>
      <w:r w:rsidR="004B328D">
        <w:rPr>
          <w:rFonts w:asciiTheme="majorHAnsi" w:hAnsiTheme="majorHAnsi" w:cs="宋体" w:hint="eastAsia"/>
          <w:lang w:eastAsia="zh-CN"/>
        </w:rPr>
        <w:t>。我们</w:t>
      </w:r>
      <w:r w:rsidR="00242093">
        <w:rPr>
          <w:rFonts w:asciiTheme="majorHAnsi" w:hAnsiTheme="majorHAnsi" w:cs="宋体" w:hint="eastAsia"/>
          <w:lang w:eastAsia="zh-CN"/>
        </w:rPr>
        <w:t>的业绩</w:t>
      </w:r>
      <w:r>
        <w:rPr>
          <w:rFonts w:asciiTheme="majorHAnsi" w:hAnsiTheme="majorHAnsi" w:cs="宋体"/>
          <w:lang w:eastAsia="zh-CN"/>
        </w:rPr>
        <w:t>充分印证了该战略的有效性。上半年，</w:t>
      </w:r>
      <w:r w:rsidR="004B328D">
        <w:rPr>
          <w:rFonts w:asciiTheme="majorHAnsi" w:hAnsiTheme="majorHAnsi" w:cs="宋体" w:hint="eastAsia"/>
          <w:lang w:eastAsia="zh-CN"/>
        </w:rPr>
        <w:t>汉高</w:t>
      </w:r>
      <w:r>
        <w:rPr>
          <w:rFonts w:asciiTheme="majorHAnsi" w:hAnsiTheme="majorHAnsi" w:cs="宋体"/>
          <w:lang w:eastAsia="zh-CN"/>
        </w:rPr>
        <w:t>整体</w:t>
      </w:r>
      <w:r w:rsidR="00242093">
        <w:rPr>
          <w:rFonts w:asciiTheme="majorHAnsi" w:hAnsiTheme="majorHAnsi" w:cs="宋体" w:hint="eastAsia"/>
          <w:lang w:eastAsia="zh-CN"/>
        </w:rPr>
        <w:t>实现了非常强劲的业绩表现</w:t>
      </w:r>
      <w:r>
        <w:rPr>
          <w:rFonts w:asciiTheme="majorHAnsi" w:hAnsiTheme="majorHAnsi" w:cs="宋体"/>
          <w:lang w:eastAsia="zh-CN"/>
        </w:rPr>
        <w:t>，</w:t>
      </w:r>
      <w:r w:rsidR="004B328D">
        <w:rPr>
          <w:rFonts w:asciiTheme="majorHAnsi" w:hAnsiTheme="majorHAnsi" w:cs="宋体"/>
          <w:lang w:eastAsia="zh-CN"/>
        </w:rPr>
        <w:t>同时持续</w:t>
      </w:r>
      <w:r w:rsidR="004B328D">
        <w:rPr>
          <w:rFonts w:asciiTheme="majorHAnsi" w:hAnsiTheme="majorHAnsi" w:cs="宋体" w:hint="eastAsia"/>
          <w:lang w:eastAsia="zh-CN"/>
        </w:rPr>
        <w:t>大力投资未来发展，包括</w:t>
      </w:r>
      <w:r w:rsidR="004B328D">
        <w:rPr>
          <w:rFonts w:asciiTheme="majorHAnsi" w:hAnsiTheme="majorHAnsi" w:cs="宋体"/>
          <w:lang w:eastAsia="zh-CN"/>
        </w:rPr>
        <w:t>品牌</w:t>
      </w:r>
      <w:r>
        <w:rPr>
          <w:rFonts w:asciiTheme="majorHAnsi" w:hAnsiTheme="majorHAnsi" w:cs="宋体"/>
          <w:lang w:eastAsia="zh-CN"/>
        </w:rPr>
        <w:t>、技术与创新等</w:t>
      </w:r>
      <w:r w:rsidR="004B328D">
        <w:rPr>
          <w:rFonts w:asciiTheme="majorHAnsi" w:hAnsiTheme="majorHAnsi" w:cs="宋体" w:hint="eastAsia"/>
          <w:lang w:eastAsia="zh-CN"/>
        </w:rPr>
        <w:t>关键领域。</w:t>
      </w:r>
      <w:r>
        <w:rPr>
          <w:rFonts w:asciiTheme="majorHAnsi" w:hAnsiTheme="majorHAnsi" w:cs="宋体"/>
          <w:lang w:eastAsia="zh-CN"/>
        </w:rPr>
        <w:t>此外，我们大幅加快了并购</w:t>
      </w:r>
      <w:r w:rsidR="004B328D">
        <w:rPr>
          <w:rFonts w:asciiTheme="majorHAnsi" w:hAnsiTheme="majorHAnsi" w:cs="宋体" w:hint="eastAsia"/>
          <w:lang w:eastAsia="zh-CN"/>
        </w:rPr>
        <w:t>战略的实施进程</w:t>
      </w:r>
      <w:r>
        <w:rPr>
          <w:rFonts w:asciiTheme="majorHAnsi" w:hAnsiTheme="majorHAnsi" w:cs="宋体"/>
          <w:lang w:eastAsia="zh-CN"/>
        </w:rPr>
        <w:t>。我们已</w:t>
      </w:r>
      <w:r w:rsidR="001471EB">
        <w:rPr>
          <w:rFonts w:asciiTheme="majorHAnsi" w:hAnsiTheme="majorHAnsi" w:cs="宋体" w:hint="eastAsia"/>
          <w:lang w:eastAsia="zh-CN"/>
        </w:rPr>
        <w:t>达成</w:t>
      </w:r>
      <w:r>
        <w:rPr>
          <w:rFonts w:asciiTheme="majorHAnsi" w:hAnsiTheme="majorHAnsi" w:cs="宋体"/>
          <w:lang w:eastAsia="zh-CN"/>
        </w:rPr>
        <w:t>五项收购交易，总</w:t>
      </w:r>
      <w:r w:rsidR="001471EB">
        <w:rPr>
          <w:rFonts w:asciiTheme="majorHAnsi" w:hAnsiTheme="majorHAnsi" w:cs="宋体" w:hint="eastAsia"/>
          <w:lang w:eastAsia="zh-CN"/>
        </w:rPr>
        <w:t>价值</w:t>
      </w:r>
      <w:r>
        <w:rPr>
          <w:rFonts w:asciiTheme="majorHAnsi" w:hAnsiTheme="majorHAnsi" w:cs="宋体"/>
          <w:lang w:eastAsia="zh-CN"/>
        </w:rPr>
        <w:t>约</w:t>
      </w:r>
      <w:r>
        <w:rPr>
          <w:rFonts w:asciiTheme="majorHAnsi" w:hAnsiTheme="majorHAnsi" w:cs="宋体"/>
          <w:lang w:eastAsia="zh-CN"/>
        </w:rPr>
        <w:t>50</w:t>
      </w:r>
      <w:r>
        <w:rPr>
          <w:rFonts w:asciiTheme="majorHAnsi" w:hAnsiTheme="majorHAnsi" w:cs="宋体"/>
          <w:lang w:eastAsia="zh-CN"/>
        </w:rPr>
        <w:t>亿欧元，将</w:t>
      </w:r>
      <w:r w:rsidR="001471EB">
        <w:rPr>
          <w:rFonts w:asciiTheme="majorHAnsi" w:hAnsiTheme="majorHAnsi" w:cs="宋体" w:hint="eastAsia"/>
          <w:lang w:eastAsia="zh-CN"/>
        </w:rPr>
        <w:t>显著增强</w:t>
      </w:r>
      <w:r>
        <w:rPr>
          <w:rFonts w:asciiTheme="majorHAnsi" w:hAnsiTheme="majorHAnsi" w:cs="宋体"/>
          <w:lang w:eastAsia="zh-CN"/>
        </w:rPr>
        <w:t>两大业务部门的</w:t>
      </w:r>
      <w:r w:rsidR="001471EB">
        <w:rPr>
          <w:rFonts w:asciiTheme="majorHAnsi" w:hAnsiTheme="majorHAnsi" w:cs="宋体" w:hint="eastAsia"/>
          <w:lang w:eastAsia="zh-CN"/>
        </w:rPr>
        <w:t>发展</w:t>
      </w:r>
      <w:r>
        <w:rPr>
          <w:rFonts w:asciiTheme="majorHAnsi" w:hAnsiTheme="majorHAnsi" w:cs="宋体"/>
          <w:lang w:eastAsia="zh-CN"/>
        </w:rPr>
        <w:t>实力。目前，其中四项</w:t>
      </w:r>
      <w:r w:rsidR="001471EB">
        <w:rPr>
          <w:rFonts w:asciiTheme="majorHAnsi" w:hAnsiTheme="majorHAnsi" w:cs="宋体" w:hint="eastAsia"/>
          <w:lang w:eastAsia="zh-CN"/>
        </w:rPr>
        <w:t>交易</w:t>
      </w:r>
      <w:r>
        <w:rPr>
          <w:rFonts w:asciiTheme="majorHAnsi" w:hAnsiTheme="majorHAnsi" w:cs="宋体"/>
          <w:lang w:eastAsia="zh-CN"/>
        </w:rPr>
        <w:t>已完成</w:t>
      </w:r>
      <w:r w:rsidR="001471EB">
        <w:rPr>
          <w:rFonts w:asciiTheme="majorHAnsi" w:hAnsiTheme="majorHAnsi" w:cs="宋体" w:hint="eastAsia"/>
          <w:lang w:eastAsia="zh-CN"/>
        </w:rPr>
        <w:t>交割</w:t>
      </w:r>
      <w:r>
        <w:rPr>
          <w:rFonts w:asciiTheme="majorHAnsi" w:hAnsiTheme="majorHAnsi" w:cs="宋体"/>
          <w:lang w:eastAsia="zh-CN"/>
        </w:rPr>
        <w:t>。未来</w:t>
      </w:r>
      <w:r w:rsidR="001471EB">
        <w:rPr>
          <w:rFonts w:asciiTheme="majorHAnsi" w:hAnsiTheme="majorHAnsi" w:cs="宋体" w:hint="eastAsia"/>
          <w:lang w:eastAsia="zh-CN"/>
        </w:rPr>
        <w:t>几</w:t>
      </w:r>
      <w:r>
        <w:rPr>
          <w:rFonts w:asciiTheme="majorHAnsi" w:hAnsiTheme="majorHAnsi" w:cs="宋体"/>
          <w:lang w:eastAsia="zh-CN"/>
        </w:rPr>
        <w:t>年，</w:t>
      </w:r>
      <w:r w:rsidR="001471EB">
        <w:rPr>
          <w:rFonts w:asciiTheme="majorHAnsi" w:hAnsiTheme="majorHAnsi" w:cs="宋体" w:hint="eastAsia"/>
          <w:lang w:eastAsia="zh-CN"/>
        </w:rPr>
        <w:t>相关</w:t>
      </w:r>
      <w:r>
        <w:rPr>
          <w:rFonts w:asciiTheme="majorHAnsi" w:hAnsiTheme="majorHAnsi" w:cs="宋体"/>
          <w:lang w:eastAsia="zh-CN"/>
        </w:rPr>
        <w:t>收购业务</w:t>
      </w:r>
      <w:r w:rsidR="001471EB">
        <w:rPr>
          <w:rFonts w:asciiTheme="majorHAnsi" w:hAnsiTheme="majorHAnsi" w:cs="宋体" w:hint="eastAsia"/>
          <w:lang w:eastAsia="zh-CN"/>
        </w:rPr>
        <w:t>增长</w:t>
      </w:r>
      <w:r w:rsidR="001471EB">
        <w:rPr>
          <w:rFonts w:asciiTheme="majorHAnsi" w:hAnsiTheme="majorHAnsi" w:cs="宋体"/>
          <w:lang w:eastAsia="zh-CN"/>
        </w:rPr>
        <w:t>预计</w:t>
      </w:r>
      <w:r>
        <w:rPr>
          <w:rFonts w:asciiTheme="majorHAnsi" w:hAnsiTheme="majorHAnsi" w:cs="宋体"/>
          <w:lang w:eastAsia="zh-CN"/>
        </w:rPr>
        <w:t>将</w:t>
      </w:r>
      <w:r w:rsidR="001471EB">
        <w:rPr>
          <w:rFonts w:asciiTheme="majorHAnsi" w:hAnsiTheme="majorHAnsi" w:cs="宋体" w:hint="eastAsia"/>
          <w:lang w:eastAsia="zh-CN"/>
        </w:rPr>
        <w:t>高于平均水平，</w:t>
      </w:r>
      <w:r>
        <w:rPr>
          <w:rFonts w:asciiTheme="majorHAnsi" w:hAnsiTheme="majorHAnsi" w:cs="宋体"/>
          <w:lang w:eastAsia="zh-CN"/>
        </w:rPr>
        <w:t>实现中高个位数</w:t>
      </w:r>
      <w:r w:rsidR="001471EB">
        <w:rPr>
          <w:rFonts w:asciiTheme="majorHAnsi" w:hAnsiTheme="majorHAnsi" w:cs="宋体" w:hint="eastAsia"/>
          <w:lang w:eastAsia="zh-CN"/>
        </w:rPr>
        <w:t>百分比</w:t>
      </w:r>
      <w:r>
        <w:rPr>
          <w:rFonts w:asciiTheme="majorHAnsi" w:hAnsiTheme="majorHAnsi" w:cs="宋体"/>
          <w:lang w:eastAsia="zh-CN"/>
        </w:rPr>
        <w:t>增长，</w:t>
      </w:r>
      <w:r w:rsidR="00F657E0">
        <w:rPr>
          <w:rFonts w:asciiTheme="majorHAnsi" w:hAnsiTheme="majorHAnsi" w:cs="宋体" w:hint="eastAsia"/>
          <w:lang w:eastAsia="zh-CN"/>
        </w:rPr>
        <w:t>并带来</w:t>
      </w:r>
      <w:r>
        <w:rPr>
          <w:rFonts w:asciiTheme="majorHAnsi" w:hAnsiTheme="majorHAnsi" w:cs="宋体"/>
          <w:lang w:eastAsia="zh-CN"/>
        </w:rPr>
        <w:t>约</w:t>
      </w:r>
      <w:r>
        <w:rPr>
          <w:rFonts w:asciiTheme="majorHAnsi" w:hAnsiTheme="majorHAnsi" w:cs="宋体"/>
          <w:lang w:eastAsia="zh-CN"/>
        </w:rPr>
        <w:t>20</w:t>
      </w:r>
      <w:r>
        <w:rPr>
          <w:rFonts w:asciiTheme="majorHAnsi" w:hAnsiTheme="majorHAnsi" w:cs="宋体"/>
          <w:lang w:eastAsia="zh-CN"/>
        </w:rPr>
        <w:t>亿欧元的新增</w:t>
      </w:r>
      <w:r w:rsidR="00F657E0">
        <w:rPr>
          <w:rFonts w:asciiTheme="majorHAnsi" w:hAnsiTheme="majorHAnsi" w:cs="宋体" w:hint="eastAsia"/>
          <w:lang w:eastAsia="zh-CN"/>
        </w:rPr>
        <w:t>年</w:t>
      </w:r>
      <w:r>
        <w:rPr>
          <w:rFonts w:asciiTheme="majorHAnsi" w:hAnsiTheme="majorHAnsi" w:cs="宋体"/>
          <w:lang w:eastAsia="zh-CN"/>
        </w:rPr>
        <w:t>销售额。</w:t>
      </w:r>
      <w:r w:rsidR="001471EB" w:rsidRPr="001471EB">
        <w:rPr>
          <w:rFonts w:asciiTheme="majorHAnsi" w:hAnsiTheme="majorHAnsi" w:cs="宋体"/>
          <w:lang w:eastAsia="zh-CN"/>
        </w:rPr>
        <w:t>这标志着我们在持续推进增长战略方面又迈出了重要一步</w:t>
      </w:r>
      <w:r>
        <w:rPr>
          <w:rFonts w:asciiTheme="majorHAnsi" w:hAnsiTheme="majorHAnsi" w:cs="宋体"/>
          <w:lang w:eastAsia="zh-CN"/>
        </w:rPr>
        <w:t>。</w:t>
      </w:r>
    </w:p>
    <w:p w14:paraId="6EC4F9DC" w14:textId="77777777" w:rsidR="00E54383" w:rsidRDefault="00E54383">
      <w:pPr>
        <w:rPr>
          <w:rFonts w:asciiTheme="majorHAnsi" w:hAnsiTheme="majorHAnsi" w:cs="宋体"/>
          <w:szCs w:val="22"/>
          <w:lang w:eastAsia="zh-CN"/>
        </w:rPr>
      </w:pPr>
    </w:p>
    <w:p w14:paraId="75CF9BE0" w14:textId="7A02BCC4" w:rsidR="00E54383" w:rsidRDefault="00CB008F">
      <w:pPr>
        <w:rPr>
          <w:rFonts w:asciiTheme="majorHAnsi" w:hAnsiTheme="majorHAnsi" w:cs="宋体"/>
          <w:lang w:eastAsia="zh-CN"/>
        </w:rPr>
      </w:pPr>
      <w:r>
        <w:rPr>
          <w:rFonts w:asciiTheme="majorHAnsi" w:hAnsiTheme="majorHAnsi" w:cs="宋体"/>
          <w:lang w:eastAsia="zh-CN"/>
        </w:rPr>
        <w:t>“</w:t>
      </w:r>
      <w:r>
        <w:rPr>
          <w:rFonts w:asciiTheme="majorHAnsi" w:hAnsiTheme="majorHAnsi" w:cs="宋体"/>
          <w:lang w:eastAsia="zh-CN"/>
        </w:rPr>
        <w:t>基于上半年的优异经营表现，我们上调了集团及粘合剂技术业务部的</w:t>
      </w:r>
      <w:r w:rsidR="000438EB">
        <w:rPr>
          <w:rFonts w:asciiTheme="majorHAnsi" w:hAnsiTheme="majorHAnsi" w:cs="宋体" w:hint="eastAsia"/>
          <w:lang w:eastAsia="zh-CN"/>
        </w:rPr>
        <w:t>全年</w:t>
      </w:r>
      <w:r>
        <w:rPr>
          <w:rFonts w:asciiTheme="majorHAnsi" w:hAnsiTheme="majorHAnsi" w:cs="宋体"/>
          <w:lang w:eastAsia="zh-CN"/>
        </w:rPr>
        <w:t>营收</w:t>
      </w:r>
      <w:r w:rsidR="000438EB">
        <w:rPr>
          <w:rFonts w:asciiTheme="majorHAnsi" w:hAnsiTheme="majorHAnsi" w:cs="宋体" w:hint="eastAsia"/>
          <w:lang w:eastAsia="zh-CN"/>
        </w:rPr>
        <w:t>增长</w:t>
      </w:r>
      <w:r>
        <w:rPr>
          <w:rFonts w:asciiTheme="majorHAnsi" w:hAnsiTheme="majorHAnsi" w:cs="宋体"/>
          <w:lang w:eastAsia="zh-CN"/>
        </w:rPr>
        <w:t>预期。在集团层面，</w:t>
      </w:r>
      <w:r w:rsidR="001471EB">
        <w:rPr>
          <w:rFonts w:asciiTheme="majorHAnsi" w:hAnsiTheme="majorHAnsi" w:cs="宋体" w:hint="eastAsia"/>
          <w:lang w:eastAsia="zh-CN"/>
        </w:rPr>
        <w:t>现预计</w:t>
      </w:r>
      <w:r>
        <w:rPr>
          <w:rFonts w:asciiTheme="majorHAnsi" w:hAnsiTheme="majorHAnsi" w:cs="宋体"/>
          <w:lang w:eastAsia="zh-CN"/>
        </w:rPr>
        <w:t>有机销售额增长</w:t>
      </w:r>
      <w:r w:rsidR="001471EB">
        <w:rPr>
          <w:rFonts w:asciiTheme="majorHAnsi" w:hAnsiTheme="majorHAnsi" w:cs="宋体" w:hint="eastAsia"/>
          <w:lang w:eastAsia="zh-CN"/>
        </w:rPr>
        <w:t>在</w:t>
      </w:r>
      <w:r>
        <w:rPr>
          <w:rFonts w:asciiTheme="majorHAnsi" w:hAnsiTheme="majorHAnsi" w:cs="宋体"/>
          <w:lang w:eastAsia="zh-CN"/>
        </w:rPr>
        <w:t>1.5% – 3.5%</w:t>
      </w:r>
      <w:r w:rsidR="001471EB">
        <w:rPr>
          <w:rFonts w:asciiTheme="majorHAnsi" w:hAnsiTheme="majorHAnsi" w:cs="宋体" w:hint="eastAsia"/>
          <w:lang w:eastAsia="zh-CN"/>
        </w:rPr>
        <w:t>范围内</w:t>
      </w:r>
      <w:r>
        <w:rPr>
          <w:rFonts w:asciiTheme="majorHAnsi" w:hAnsiTheme="majorHAnsi" w:cs="宋体"/>
          <w:lang w:eastAsia="zh-CN"/>
        </w:rPr>
        <w:t>（此前为</w:t>
      </w:r>
      <w:r>
        <w:rPr>
          <w:rFonts w:asciiTheme="majorHAnsi" w:hAnsiTheme="majorHAnsi" w:cs="宋体"/>
          <w:lang w:eastAsia="zh-CN"/>
        </w:rPr>
        <w:t>1% – 3%</w:t>
      </w:r>
      <w:r>
        <w:rPr>
          <w:rFonts w:asciiTheme="majorHAnsi" w:hAnsiTheme="majorHAnsi" w:cs="宋体"/>
          <w:lang w:eastAsia="zh-CN"/>
        </w:rPr>
        <w:t>）。粘合剂技术业务部的有机销售额增长预期由</w:t>
      </w:r>
      <w:r>
        <w:rPr>
          <w:rFonts w:asciiTheme="majorHAnsi" w:hAnsiTheme="majorHAnsi" w:cs="宋体"/>
          <w:lang w:eastAsia="zh-CN"/>
        </w:rPr>
        <w:t>1% – 3%</w:t>
      </w:r>
      <w:r>
        <w:rPr>
          <w:rFonts w:asciiTheme="majorHAnsi" w:hAnsiTheme="majorHAnsi" w:cs="宋体"/>
          <w:lang w:eastAsia="zh-CN"/>
        </w:rPr>
        <w:t>上调至</w:t>
      </w:r>
      <w:r>
        <w:rPr>
          <w:rFonts w:asciiTheme="majorHAnsi" w:hAnsiTheme="majorHAnsi" w:cs="宋体"/>
          <w:lang w:eastAsia="zh-CN"/>
        </w:rPr>
        <w:t>2% – 4%</w:t>
      </w:r>
      <w:r>
        <w:rPr>
          <w:rFonts w:asciiTheme="majorHAnsi" w:hAnsiTheme="majorHAnsi" w:cs="宋体"/>
          <w:lang w:eastAsia="zh-CN"/>
        </w:rPr>
        <w:t>。</w:t>
      </w:r>
      <w:r w:rsidR="000438EB">
        <w:rPr>
          <w:rFonts w:asciiTheme="majorHAnsi" w:hAnsiTheme="majorHAnsi" w:cs="宋体" w:hint="eastAsia"/>
          <w:lang w:eastAsia="zh-CN"/>
        </w:rPr>
        <w:t>因此</w:t>
      </w:r>
      <w:r>
        <w:rPr>
          <w:rFonts w:asciiTheme="majorHAnsi" w:hAnsiTheme="majorHAnsi" w:cs="宋体"/>
          <w:lang w:eastAsia="zh-CN"/>
        </w:rPr>
        <w:t>，我们</w:t>
      </w:r>
      <w:r w:rsidR="000438EB">
        <w:rPr>
          <w:rFonts w:asciiTheme="majorHAnsi" w:hAnsiTheme="majorHAnsi" w:cs="宋体" w:hint="eastAsia"/>
          <w:lang w:eastAsia="zh-CN"/>
        </w:rPr>
        <w:t>相信</w:t>
      </w:r>
      <w:r>
        <w:rPr>
          <w:rFonts w:asciiTheme="majorHAnsi" w:hAnsiTheme="majorHAnsi" w:cs="宋体"/>
          <w:lang w:eastAsia="zh-CN"/>
        </w:rPr>
        <w:t>汉高</w:t>
      </w:r>
      <w:r w:rsidR="000438EB">
        <w:rPr>
          <w:rFonts w:asciiTheme="majorHAnsi" w:hAnsiTheme="majorHAnsi" w:cs="宋体" w:hint="eastAsia"/>
          <w:lang w:eastAsia="zh-CN"/>
        </w:rPr>
        <w:t>正按计划持续推进</w:t>
      </w:r>
      <w:r>
        <w:rPr>
          <w:rFonts w:asciiTheme="majorHAnsi" w:hAnsiTheme="majorHAnsi" w:cs="宋体"/>
          <w:lang w:eastAsia="zh-CN"/>
        </w:rPr>
        <w:t>可持续</w:t>
      </w:r>
      <w:r w:rsidR="000438EB">
        <w:rPr>
          <w:rFonts w:asciiTheme="majorHAnsi" w:hAnsiTheme="majorHAnsi" w:cs="宋体" w:hint="eastAsia"/>
          <w:lang w:eastAsia="zh-CN"/>
        </w:rPr>
        <w:t>且</w:t>
      </w:r>
      <w:r>
        <w:rPr>
          <w:rFonts w:asciiTheme="majorHAnsi" w:hAnsiTheme="majorHAnsi" w:cs="宋体"/>
          <w:lang w:eastAsia="zh-CN"/>
        </w:rPr>
        <w:t>盈利</w:t>
      </w:r>
      <w:r w:rsidR="000438EB">
        <w:rPr>
          <w:rFonts w:asciiTheme="majorHAnsi" w:hAnsiTheme="majorHAnsi" w:cs="宋体" w:hint="eastAsia"/>
          <w:lang w:eastAsia="zh-CN"/>
        </w:rPr>
        <w:t>的</w:t>
      </w:r>
      <w:r>
        <w:rPr>
          <w:rFonts w:asciiTheme="majorHAnsi" w:hAnsiTheme="majorHAnsi" w:cs="宋体"/>
          <w:lang w:eastAsia="zh-CN"/>
        </w:rPr>
        <w:t>增长。</w:t>
      </w:r>
      <w:r>
        <w:rPr>
          <w:rFonts w:asciiTheme="majorHAnsi" w:hAnsiTheme="majorHAnsi" w:cs="宋体"/>
          <w:lang w:eastAsia="zh-CN"/>
        </w:rPr>
        <w:t>”</w:t>
      </w:r>
    </w:p>
    <w:p w14:paraId="02715818" w14:textId="77777777" w:rsidR="0080085A" w:rsidRDefault="0080085A">
      <w:pPr>
        <w:rPr>
          <w:rFonts w:asciiTheme="majorHAnsi" w:hAnsiTheme="majorHAnsi" w:cs="宋体"/>
          <w:szCs w:val="22"/>
          <w:lang w:eastAsia="zh-CN"/>
        </w:rPr>
      </w:pPr>
    </w:p>
    <w:p w14:paraId="389BC694" w14:textId="0FFD787F" w:rsidR="00E54383" w:rsidRDefault="00FB413E" w:rsidP="003133BD">
      <w:pPr>
        <w:spacing w:after="120"/>
        <w:jc w:val="center"/>
        <w:rPr>
          <w:rFonts w:asciiTheme="majorHAnsi" w:hAnsiTheme="majorHAnsi" w:cs="宋体"/>
          <w:b/>
          <w:bCs/>
          <w:szCs w:val="22"/>
          <w:lang w:eastAsia="zh-CN"/>
        </w:rPr>
      </w:pPr>
      <w:r>
        <w:rPr>
          <w:rFonts w:asciiTheme="majorHAnsi" w:hAnsiTheme="majorHAnsi" w:cs="宋体"/>
          <w:noProof/>
        </w:rPr>
        <w:lastRenderedPageBreak/>
        <w:drawing>
          <wp:inline distT="0" distB="0" distL="0" distR="0" wp14:anchorId="0A0458B6" wp14:editId="18B31548">
            <wp:extent cx="2856393" cy="2016000"/>
            <wp:effectExtent l="0" t="0" r="1270" b="3810"/>
            <wp:docPr id="149811571"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2856393" cy="2016000"/>
                    </a:xfrm>
                    <a:prstGeom prst="rect">
                      <a:avLst/>
                    </a:prstGeom>
                    <a:noFill/>
                    <a:ln>
                      <a:noFill/>
                    </a:ln>
                  </pic:spPr>
                </pic:pic>
              </a:graphicData>
            </a:graphic>
          </wp:inline>
        </w:drawing>
      </w:r>
    </w:p>
    <w:p w14:paraId="5173DEDA" w14:textId="442160D0" w:rsidR="003133BD" w:rsidRPr="003133BD" w:rsidRDefault="003133BD" w:rsidP="003133BD">
      <w:pPr>
        <w:spacing w:after="120"/>
        <w:jc w:val="center"/>
        <w:rPr>
          <w:rFonts w:asciiTheme="majorHAnsi" w:hAnsiTheme="majorHAnsi" w:cs="宋体"/>
          <w:sz w:val="20"/>
          <w:szCs w:val="20"/>
          <w:lang w:eastAsia="zh-CN"/>
        </w:rPr>
      </w:pPr>
      <w:r w:rsidRPr="003133BD">
        <w:rPr>
          <w:rFonts w:asciiTheme="majorHAnsi" w:hAnsiTheme="majorHAnsi" w:cs="宋体"/>
          <w:sz w:val="20"/>
          <w:szCs w:val="20"/>
          <w:lang w:eastAsia="zh-CN"/>
        </w:rPr>
        <w:t>汉高发布</w:t>
      </w:r>
      <w:r w:rsidRPr="003133BD">
        <w:rPr>
          <w:rFonts w:asciiTheme="majorHAnsi" w:hAnsiTheme="majorHAnsi" w:cs="宋体"/>
          <w:sz w:val="20"/>
          <w:szCs w:val="20"/>
          <w:lang w:eastAsia="zh-CN"/>
        </w:rPr>
        <w:t>202</w:t>
      </w:r>
      <w:r w:rsidRPr="003133BD">
        <w:rPr>
          <w:rFonts w:asciiTheme="majorHAnsi" w:hAnsiTheme="majorHAnsi" w:cs="宋体" w:hint="eastAsia"/>
          <w:sz w:val="20"/>
          <w:szCs w:val="20"/>
          <w:lang w:eastAsia="zh-CN"/>
        </w:rPr>
        <w:t>6</w:t>
      </w:r>
      <w:r w:rsidRPr="003133BD">
        <w:rPr>
          <w:rFonts w:asciiTheme="majorHAnsi" w:hAnsiTheme="majorHAnsi" w:cs="宋体"/>
          <w:sz w:val="20"/>
          <w:szCs w:val="20"/>
          <w:lang w:eastAsia="zh-CN"/>
        </w:rPr>
        <w:t>财年半年报</w:t>
      </w:r>
    </w:p>
    <w:p w14:paraId="5755740C" w14:textId="77777777" w:rsidR="003133BD" w:rsidRPr="003133BD" w:rsidRDefault="003133BD" w:rsidP="003133BD">
      <w:pPr>
        <w:spacing w:after="120"/>
        <w:jc w:val="center"/>
        <w:rPr>
          <w:rFonts w:asciiTheme="majorHAnsi" w:hAnsiTheme="majorHAnsi" w:cs="宋体"/>
          <w:b/>
          <w:bCs/>
          <w:sz w:val="20"/>
          <w:szCs w:val="20"/>
          <w:lang w:eastAsia="zh-CN"/>
        </w:rPr>
      </w:pPr>
    </w:p>
    <w:p w14:paraId="2081D4F2" w14:textId="77777777" w:rsidR="006C0D0A" w:rsidRDefault="006C0D0A" w:rsidP="00564B53">
      <w:pPr>
        <w:spacing w:after="120"/>
        <w:jc w:val="left"/>
        <w:rPr>
          <w:rFonts w:asciiTheme="majorHAnsi" w:hAnsiTheme="majorHAnsi" w:cs="宋体"/>
          <w:b/>
          <w:bCs/>
          <w:szCs w:val="22"/>
          <w:lang w:eastAsia="de-DE"/>
        </w:rPr>
      </w:pPr>
    </w:p>
    <w:p w14:paraId="55FF9D04" w14:textId="040113F7" w:rsidR="00E54383" w:rsidRDefault="00CB008F" w:rsidP="00564B53">
      <w:pPr>
        <w:spacing w:after="120"/>
        <w:jc w:val="left"/>
        <w:rPr>
          <w:rFonts w:asciiTheme="majorHAnsi" w:hAnsiTheme="majorHAnsi" w:cs="宋体"/>
          <w:b/>
          <w:bCs/>
          <w:szCs w:val="22"/>
          <w:lang w:eastAsia="de-DE"/>
        </w:rPr>
      </w:pPr>
      <w:r>
        <w:rPr>
          <w:rFonts w:asciiTheme="majorHAnsi" w:hAnsiTheme="majorHAnsi" w:cs="宋体"/>
          <w:b/>
          <w:lang w:eastAsia="zh-CN"/>
        </w:rPr>
        <w:t>2026</w:t>
      </w:r>
      <w:r>
        <w:rPr>
          <w:rFonts w:asciiTheme="majorHAnsi" w:hAnsiTheme="majorHAnsi" w:cs="宋体"/>
          <w:b/>
          <w:lang w:eastAsia="zh-CN"/>
        </w:rPr>
        <w:t>年上半年集团销售额及盈利表现</w:t>
      </w:r>
    </w:p>
    <w:p w14:paraId="4F6E467C" w14:textId="35931A82" w:rsidR="00E54383" w:rsidRDefault="00CB008F">
      <w:pPr>
        <w:rPr>
          <w:rFonts w:asciiTheme="majorHAnsi" w:hAnsiTheme="majorHAnsi" w:cs="宋体"/>
          <w:szCs w:val="22"/>
          <w:lang w:eastAsia="zh-CN"/>
        </w:rPr>
      </w:pPr>
      <w:r>
        <w:rPr>
          <w:rFonts w:asciiTheme="majorHAnsi" w:hAnsiTheme="majorHAnsi" w:cs="宋体"/>
          <w:lang w:eastAsia="zh-CN"/>
        </w:rPr>
        <w:t>汉高集团</w:t>
      </w:r>
      <w:r>
        <w:rPr>
          <w:rFonts w:asciiTheme="majorHAnsi" w:hAnsiTheme="majorHAnsi" w:cs="宋体"/>
          <w:lang w:eastAsia="zh-CN"/>
        </w:rPr>
        <w:t>2026</w:t>
      </w:r>
      <w:r>
        <w:rPr>
          <w:rFonts w:asciiTheme="majorHAnsi" w:hAnsiTheme="majorHAnsi" w:cs="宋体"/>
          <w:lang w:eastAsia="zh-CN"/>
        </w:rPr>
        <w:t>财年上半年的</w:t>
      </w:r>
      <w:r>
        <w:rPr>
          <w:rFonts w:asciiTheme="majorHAnsi" w:hAnsiTheme="majorHAnsi" w:cs="宋体"/>
          <w:b/>
          <w:lang w:eastAsia="zh-CN"/>
        </w:rPr>
        <w:t>销售额</w:t>
      </w:r>
      <w:r>
        <w:rPr>
          <w:rFonts w:asciiTheme="majorHAnsi" w:hAnsiTheme="majorHAnsi" w:cs="宋体"/>
          <w:lang w:eastAsia="zh-CN"/>
        </w:rPr>
        <w:t>达</w:t>
      </w:r>
      <w:r>
        <w:rPr>
          <w:rFonts w:asciiTheme="majorHAnsi" w:hAnsiTheme="majorHAnsi" w:cs="宋体"/>
          <w:lang w:eastAsia="zh-CN"/>
        </w:rPr>
        <w:t>103.48</w:t>
      </w:r>
      <w:r>
        <w:rPr>
          <w:rFonts w:asciiTheme="majorHAnsi" w:hAnsiTheme="majorHAnsi" w:cs="宋体"/>
          <w:lang w:eastAsia="zh-CN"/>
        </w:rPr>
        <w:t>亿欧元，名义同比下降</w:t>
      </w:r>
      <w:r>
        <w:rPr>
          <w:rFonts w:asciiTheme="majorHAnsi" w:hAnsiTheme="majorHAnsi" w:cs="宋体"/>
          <w:lang w:eastAsia="zh-CN"/>
        </w:rPr>
        <w:t>0.5%</w:t>
      </w:r>
      <w:r>
        <w:rPr>
          <w:rFonts w:asciiTheme="majorHAnsi" w:hAnsiTheme="majorHAnsi" w:cs="宋体"/>
          <w:lang w:eastAsia="zh-CN"/>
        </w:rPr>
        <w:t>（第二季度：</w:t>
      </w:r>
      <w:r>
        <w:rPr>
          <w:rFonts w:asciiTheme="majorHAnsi" w:hAnsiTheme="majorHAnsi" w:cs="宋体"/>
          <w:lang w:eastAsia="zh-CN"/>
        </w:rPr>
        <w:t xml:space="preserve">53.96 </w:t>
      </w:r>
      <w:r>
        <w:rPr>
          <w:rFonts w:asciiTheme="majorHAnsi" w:hAnsiTheme="majorHAnsi" w:cs="宋体"/>
          <w:lang w:eastAsia="zh-CN"/>
        </w:rPr>
        <w:t>亿欧元，</w:t>
      </w:r>
      <w:r w:rsidR="000438EB">
        <w:rPr>
          <w:rFonts w:asciiTheme="majorHAnsi" w:hAnsiTheme="majorHAnsi" w:cs="宋体" w:hint="eastAsia"/>
          <w:lang w:eastAsia="zh-CN"/>
        </w:rPr>
        <w:t>增长</w:t>
      </w:r>
      <w:r>
        <w:rPr>
          <w:rFonts w:asciiTheme="majorHAnsi" w:hAnsiTheme="majorHAnsi" w:cs="宋体"/>
          <w:lang w:eastAsia="zh-CN"/>
        </w:rPr>
        <w:t>4.6%</w:t>
      </w:r>
      <w:r>
        <w:rPr>
          <w:rFonts w:asciiTheme="majorHAnsi" w:hAnsiTheme="majorHAnsi" w:cs="宋体"/>
          <w:lang w:eastAsia="zh-CN"/>
        </w:rPr>
        <w:t>）。汇率因素导致销售额下滑</w:t>
      </w:r>
      <w:r>
        <w:rPr>
          <w:rFonts w:asciiTheme="majorHAnsi" w:hAnsiTheme="majorHAnsi" w:cs="宋体"/>
          <w:lang w:eastAsia="zh-CN"/>
        </w:rPr>
        <w:t>3.9%</w:t>
      </w:r>
      <w:r>
        <w:rPr>
          <w:rFonts w:asciiTheme="majorHAnsi" w:hAnsiTheme="majorHAnsi" w:cs="宋体"/>
          <w:lang w:eastAsia="zh-CN"/>
        </w:rPr>
        <w:t>（第二季度：</w:t>
      </w:r>
      <w:r w:rsidR="000438EB">
        <w:rPr>
          <w:rFonts w:asciiTheme="majorHAnsi" w:hAnsiTheme="majorHAnsi" w:cs="宋体" w:hint="eastAsia"/>
          <w:lang w:eastAsia="zh-CN"/>
        </w:rPr>
        <w:t>下滑</w:t>
      </w:r>
      <w:r>
        <w:rPr>
          <w:rFonts w:asciiTheme="majorHAnsi" w:hAnsiTheme="majorHAnsi" w:cs="宋体"/>
          <w:lang w:eastAsia="zh-CN"/>
        </w:rPr>
        <w:t>2.6%</w:t>
      </w:r>
      <w:r>
        <w:rPr>
          <w:rFonts w:asciiTheme="majorHAnsi" w:hAnsiTheme="majorHAnsi" w:cs="宋体"/>
          <w:lang w:eastAsia="zh-CN"/>
        </w:rPr>
        <w:t>）。收购</w:t>
      </w:r>
      <w:r>
        <w:rPr>
          <w:rFonts w:asciiTheme="majorHAnsi" w:hAnsiTheme="majorHAnsi" w:cs="宋体"/>
          <w:lang w:eastAsia="zh-CN"/>
        </w:rPr>
        <w:t>/</w:t>
      </w:r>
      <w:r>
        <w:rPr>
          <w:rFonts w:asciiTheme="majorHAnsi" w:hAnsiTheme="majorHAnsi" w:cs="宋体"/>
          <w:lang w:eastAsia="zh-CN"/>
        </w:rPr>
        <w:t>撤资导致销售额小幅增长</w:t>
      </w:r>
      <w:r>
        <w:rPr>
          <w:rFonts w:asciiTheme="majorHAnsi" w:hAnsiTheme="majorHAnsi" w:cs="宋体"/>
          <w:lang w:eastAsia="zh-CN"/>
        </w:rPr>
        <w:t>0.2%</w:t>
      </w:r>
      <w:r>
        <w:rPr>
          <w:rFonts w:asciiTheme="majorHAnsi" w:hAnsiTheme="majorHAnsi" w:cs="宋体"/>
          <w:lang w:eastAsia="zh-CN"/>
        </w:rPr>
        <w:t>（第二季度：</w:t>
      </w:r>
      <w:r w:rsidR="000438EB">
        <w:rPr>
          <w:rFonts w:asciiTheme="majorHAnsi" w:hAnsiTheme="majorHAnsi" w:cs="宋体" w:hint="eastAsia"/>
          <w:lang w:eastAsia="zh-CN"/>
        </w:rPr>
        <w:t>增长</w:t>
      </w:r>
      <w:r>
        <w:rPr>
          <w:rFonts w:asciiTheme="majorHAnsi" w:hAnsiTheme="majorHAnsi" w:cs="宋体"/>
          <w:lang w:eastAsia="zh-CN"/>
        </w:rPr>
        <w:t>2.5%</w:t>
      </w:r>
      <w:r>
        <w:rPr>
          <w:rFonts w:asciiTheme="majorHAnsi" w:hAnsiTheme="majorHAnsi" w:cs="宋体"/>
          <w:lang w:eastAsia="zh-CN"/>
        </w:rPr>
        <w:t>）。尽管</w:t>
      </w:r>
      <w:r>
        <w:rPr>
          <w:rFonts w:asciiTheme="majorHAnsi" w:hAnsiTheme="majorHAnsi" w:cs="宋体"/>
          <w:lang w:eastAsia="zh-CN"/>
        </w:rPr>
        <w:t>2025</w:t>
      </w:r>
      <w:r>
        <w:rPr>
          <w:rFonts w:asciiTheme="majorHAnsi" w:hAnsiTheme="majorHAnsi" w:cs="宋体"/>
          <w:lang w:eastAsia="zh-CN"/>
        </w:rPr>
        <w:t>年</w:t>
      </w:r>
      <w:r>
        <w:rPr>
          <w:rFonts w:asciiTheme="majorHAnsi" w:hAnsiTheme="majorHAnsi" w:cs="宋体"/>
          <w:lang w:eastAsia="zh-CN"/>
        </w:rPr>
        <w:t>4</w:t>
      </w:r>
      <w:r>
        <w:rPr>
          <w:rFonts w:asciiTheme="majorHAnsi" w:hAnsiTheme="majorHAnsi" w:cs="宋体"/>
          <w:lang w:eastAsia="zh-CN"/>
        </w:rPr>
        <w:t>月剥离北美零售品牌业务带来负面影响，但</w:t>
      </w:r>
      <w:r>
        <w:rPr>
          <w:rFonts w:asciiTheme="majorHAnsi" w:hAnsiTheme="majorHAnsi" w:cs="宋体"/>
          <w:lang w:eastAsia="zh-CN"/>
        </w:rPr>
        <w:t>2026</w:t>
      </w:r>
      <w:r>
        <w:rPr>
          <w:rFonts w:asciiTheme="majorHAnsi" w:hAnsiTheme="majorHAnsi" w:cs="宋体"/>
          <w:lang w:eastAsia="zh-CN"/>
        </w:rPr>
        <w:t>年上半年两大业务部门完成的收购项目，尤其是</w:t>
      </w:r>
      <w:r>
        <w:rPr>
          <w:rFonts w:asciiTheme="majorHAnsi" w:hAnsiTheme="majorHAnsi" w:cs="宋体"/>
          <w:lang w:eastAsia="zh-CN"/>
        </w:rPr>
        <w:t>ATP Adhesive Systems</w:t>
      </w:r>
      <w:r>
        <w:rPr>
          <w:rFonts w:asciiTheme="majorHAnsi" w:hAnsiTheme="majorHAnsi" w:cs="宋体"/>
          <w:lang w:eastAsia="zh-CN"/>
        </w:rPr>
        <w:t>与</w:t>
      </w:r>
      <w:r>
        <w:rPr>
          <w:rFonts w:asciiTheme="majorHAnsi" w:hAnsiTheme="majorHAnsi" w:cs="宋体"/>
          <w:lang w:eastAsia="zh-CN"/>
        </w:rPr>
        <w:t>Not Your Mother’s</w:t>
      </w:r>
      <w:r w:rsidR="00596D0C">
        <w:rPr>
          <w:rFonts w:asciiTheme="majorHAnsi" w:hAnsiTheme="majorHAnsi" w:cs="宋体" w:hint="eastAsia"/>
          <w:lang w:eastAsia="zh-CN"/>
        </w:rPr>
        <w:t>已对</w:t>
      </w:r>
      <w:r w:rsidR="00596D0C">
        <w:rPr>
          <w:rFonts w:asciiTheme="majorHAnsi" w:hAnsiTheme="majorHAnsi" w:cs="宋体"/>
          <w:lang w:eastAsia="zh-CN"/>
        </w:rPr>
        <w:t>业绩</w:t>
      </w:r>
      <w:r>
        <w:rPr>
          <w:rFonts w:asciiTheme="majorHAnsi" w:hAnsiTheme="majorHAnsi" w:cs="宋体"/>
          <w:lang w:eastAsia="zh-CN"/>
        </w:rPr>
        <w:t>实现了</w:t>
      </w:r>
      <w:r w:rsidR="00596D0C">
        <w:rPr>
          <w:rFonts w:asciiTheme="majorHAnsi" w:hAnsiTheme="majorHAnsi" w:cs="宋体" w:hint="eastAsia"/>
          <w:lang w:eastAsia="zh-CN"/>
        </w:rPr>
        <w:t>积极</w:t>
      </w:r>
      <w:r>
        <w:rPr>
          <w:rFonts w:asciiTheme="majorHAnsi" w:hAnsiTheme="majorHAnsi" w:cs="宋体"/>
          <w:lang w:eastAsia="zh-CN"/>
        </w:rPr>
        <w:t>贡献。剔除汇率及收购</w:t>
      </w:r>
      <w:r>
        <w:rPr>
          <w:rFonts w:asciiTheme="majorHAnsi" w:hAnsiTheme="majorHAnsi" w:cs="宋体"/>
          <w:lang w:eastAsia="zh-CN"/>
        </w:rPr>
        <w:t>/</w:t>
      </w:r>
      <w:r>
        <w:rPr>
          <w:rFonts w:asciiTheme="majorHAnsi" w:hAnsiTheme="majorHAnsi" w:cs="宋体"/>
          <w:lang w:eastAsia="zh-CN"/>
        </w:rPr>
        <w:t>剥离影响后，汉高上半年实现</w:t>
      </w:r>
      <w:r>
        <w:rPr>
          <w:rFonts w:asciiTheme="majorHAnsi" w:hAnsiTheme="majorHAnsi" w:cs="宋体"/>
          <w:lang w:eastAsia="zh-CN"/>
        </w:rPr>
        <w:t>3.2%</w:t>
      </w:r>
      <w:r>
        <w:rPr>
          <w:rFonts w:asciiTheme="majorHAnsi" w:hAnsiTheme="majorHAnsi" w:cs="宋体"/>
          <w:lang w:eastAsia="zh-CN"/>
        </w:rPr>
        <w:t>的强劲有机销售增长（第二季度：</w:t>
      </w:r>
      <w:r w:rsidR="00596D0C">
        <w:rPr>
          <w:rFonts w:asciiTheme="majorHAnsi" w:hAnsiTheme="majorHAnsi" w:cs="宋体" w:hint="eastAsia"/>
          <w:lang w:eastAsia="zh-CN"/>
        </w:rPr>
        <w:t>增长</w:t>
      </w:r>
      <w:r>
        <w:rPr>
          <w:rFonts w:asciiTheme="majorHAnsi" w:hAnsiTheme="majorHAnsi" w:cs="宋体"/>
          <w:lang w:eastAsia="zh-CN"/>
        </w:rPr>
        <w:t>4.7%</w:t>
      </w:r>
      <w:r>
        <w:rPr>
          <w:rFonts w:asciiTheme="majorHAnsi" w:hAnsiTheme="majorHAnsi" w:cs="宋体"/>
          <w:lang w:eastAsia="zh-CN"/>
        </w:rPr>
        <w:t>）。</w:t>
      </w:r>
    </w:p>
    <w:p w14:paraId="5492DD7C" w14:textId="77777777" w:rsidR="00E54383" w:rsidRDefault="00E54383">
      <w:pPr>
        <w:rPr>
          <w:rFonts w:asciiTheme="majorHAnsi" w:hAnsiTheme="majorHAnsi" w:cs="宋体"/>
          <w:szCs w:val="22"/>
          <w:lang w:eastAsia="zh-CN"/>
        </w:rPr>
      </w:pPr>
    </w:p>
    <w:p w14:paraId="6F545E36" w14:textId="1C0E7BDA" w:rsidR="00564B53" w:rsidRDefault="00CB008F" w:rsidP="00564B53">
      <w:pPr>
        <w:rPr>
          <w:rFonts w:asciiTheme="majorHAnsi" w:hAnsiTheme="majorHAnsi" w:cs="宋体"/>
          <w:szCs w:val="22"/>
          <w:lang w:eastAsia="zh-CN"/>
        </w:rPr>
      </w:pPr>
      <w:r>
        <w:rPr>
          <w:rFonts w:asciiTheme="majorHAnsi" w:hAnsiTheme="majorHAnsi" w:cs="宋体"/>
          <w:lang w:eastAsia="zh-CN"/>
        </w:rPr>
        <w:t>2026</w:t>
      </w:r>
      <w:r>
        <w:rPr>
          <w:rFonts w:asciiTheme="majorHAnsi" w:hAnsiTheme="majorHAnsi" w:cs="宋体"/>
          <w:lang w:eastAsia="zh-CN"/>
        </w:rPr>
        <w:t>年上半年，</w:t>
      </w:r>
      <w:r>
        <w:rPr>
          <w:rFonts w:asciiTheme="majorHAnsi" w:hAnsiTheme="majorHAnsi" w:cs="宋体"/>
          <w:b/>
          <w:lang w:eastAsia="zh-CN"/>
        </w:rPr>
        <w:t>粘合剂技术</w:t>
      </w:r>
      <w:r>
        <w:rPr>
          <w:rFonts w:asciiTheme="majorHAnsi" w:hAnsiTheme="majorHAnsi" w:cs="宋体"/>
          <w:lang w:eastAsia="zh-CN"/>
        </w:rPr>
        <w:t>业务部实现</w:t>
      </w:r>
      <w:r w:rsidR="00596D0C">
        <w:rPr>
          <w:rFonts w:asciiTheme="majorHAnsi" w:hAnsiTheme="majorHAnsi" w:cs="宋体" w:hint="eastAsia"/>
          <w:lang w:eastAsia="zh-CN"/>
        </w:rPr>
        <w:t>非常强劲</w:t>
      </w:r>
      <w:r>
        <w:rPr>
          <w:rFonts w:asciiTheme="majorHAnsi" w:hAnsiTheme="majorHAnsi" w:cs="宋体"/>
          <w:lang w:eastAsia="zh-CN"/>
        </w:rPr>
        <w:t>的有机销售增长</w:t>
      </w:r>
      <w:r w:rsidR="00596D0C">
        <w:rPr>
          <w:rFonts w:asciiTheme="majorHAnsi" w:hAnsiTheme="majorHAnsi" w:cs="宋体" w:hint="eastAsia"/>
          <w:lang w:eastAsia="zh-CN"/>
        </w:rPr>
        <w:t>，达</w:t>
      </w:r>
      <w:r w:rsidR="00596D0C">
        <w:rPr>
          <w:rFonts w:asciiTheme="majorHAnsi" w:hAnsiTheme="majorHAnsi" w:cs="宋体"/>
          <w:lang w:eastAsia="zh-CN"/>
        </w:rPr>
        <w:t>4.5%</w:t>
      </w:r>
      <w:r>
        <w:rPr>
          <w:rFonts w:asciiTheme="majorHAnsi" w:hAnsiTheme="majorHAnsi" w:cs="宋体"/>
          <w:lang w:eastAsia="zh-CN"/>
        </w:rPr>
        <w:t>（第二季度：</w:t>
      </w:r>
      <w:r w:rsidR="00596D0C">
        <w:rPr>
          <w:rFonts w:asciiTheme="majorHAnsi" w:hAnsiTheme="majorHAnsi" w:cs="宋体" w:hint="eastAsia"/>
          <w:lang w:eastAsia="zh-CN"/>
        </w:rPr>
        <w:t>增长</w:t>
      </w:r>
      <w:r>
        <w:rPr>
          <w:rFonts w:asciiTheme="majorHAnsi" w:hAnsiTheme="majorHAnsi" w:cs="宋体"/>
          <w:lang w:eastAsia="zh-CN"/>
        </w:rPr>
        <w:t>7.4%</w:t>
      </w:r>
      <w:r>
        <w:rPr>
          <w:rFonts w:asciiTheme="majorHAnsi" w:hAnsiTheme="majorHAnsi" w:cs="宋体"/>
          <w:lang w:eastAsia="zh-CN"/>
        </w:rPr>
        <w:t>），主要由移动与电子业务领域所驱动。</w:t>
      </w:r>
      <w:r>
        <w:rPr>
          <w:rFonts w:asciiTheme="majorHAnsi" w:hAnsiTheme="majorHAnsi" w:cs="宋体"/>
          <w:b/>
          <w:lang w:eastAsia="zh-CN"/>
        </w:rPr>
        <w:t>消费品牌</w:t>
      </w:r>
      <w:r>
        <w:rPr>
          <w:rFonts w:asciiTheme="majorHAnsi" w:hAnsiTheme="majorHAnsi" w:cs="宋体"/>
          <w:lang w:eastAsia="zh-CN"/>
        </w:rPr>
        <w:t>业务部同样</w:t>
      </w:r>
      <w:r w:rsidR="00596D0C">
        <w:rPr>
          <w:rFonts w:asciiTheme="majorHAnsi" w:hAnsiTheme="majorHAnsi" w:cs="宋体" w:hint="eastAsia"/>
          <w:lang w:eastAsia="zh-CN"/>
        </w:rPr>
        <w:t>取得积极进展</w:t>
      </w:r>
      <w:r>
        <w:rPr>
          <w:rFonts w:asciiTheme="majorHAnsi" w:hAnsiTheme="majorHAnsi" w:cs="宋体"/>
          <w:lang w:eastAsia="zh-CN"/>
        </w:rPr>
        <w:t>，实现</w:t>
      </w:r>
      <w:r>
        <w:rPr>
          <w:rFonts w:asciiTheme="majorHAnsi" w:hAnsiTheme="majorHAnsi" w:cs="宋体"/>
          <w:lang w:eastAsia="zh-CN"/>
        </w:rPr>
        <w:t>1.7%</w:t>
      </w:r>
      <w:r>
        <w:rPr>
          <w:rFonts w:asciiTheme="majorHAnsi" w:hAnsiTheme="majorHAnsi" w:cs="宋体"/>
          <w:lang w:eastAsia="zh-CN"/>
        </w:rPr>
        <w:t>的稳健有机销售增长（第二季度：</w:t>
      </w:r>
      <w:r w:rsidR="00596D0C">
        <w:rPr>
          <w:rFonts w:asciiTheme="majorHAnsi" w:hAnsiTheme="majorHAnsi" w:cs="宋体" w:hint="eastAsia"/>
          <w:lang w:eastAsia="zh-CN"/>
        </w:rPr>
        <w:t>增长</w:t>
      </w:r>
      <w:r>
        <w:rPr>
          <w:rFonts w:asciiTheme="majorHAnsi" w:hAnsiTheme="majorHAnsi" w:cs="宋体"/>
          <w:lang w:eastAsia="zh-CN"/>
        </w:rPr>
        <w:t>1.6%</w:t>
      </w:r>
      <w:r>
        <w:rPr>
          <w:rFonts w:asciiTheme="majorHAnsi" w:hAnsiTheme="majorHAnsi" w:cs="宋体"/>
          <w:lang w:eastAsia="zh-CN"/>
        </w:rPr>
        <w:t>），主要得益于美发业务领域的强劲</w:t>
      </w:r>
      <w:r w:rsidR="00596D0C">
        <w:rPr>
          <w:rFonts w:asciiTheme="majorHAnsi" w:hAnsiTheme="majorHAnsi" w:cs="宋体" w:hint="eastAsia"/>
          <w:lang w:eastAsia="zh-CN"/>
        </w:rPr>
        <w:t>增长</w:t>
      </w:r>
      <w:r>
        <w:rPr>
          <w:rFonts w:asciiTheme="majorHAnsi" w:hAnsiTheme="majorHAnsi" w:cs="宋体"/>
          <w:lang w:eastAsia="zh-CN"/>
        </w:rPr>
        <w:t>。</w:t>
      </w:r>
    </w:p>
    <w:p w14:paraId="70A1194C" w14:textId="77777777" w:rsidR="00564B53" w:rsidRDefault="00564B53">
      <w:pPr>
        <w:rPr>
          <w:rFonts w:asciiTheme="majorHAnsi" w:hAnsiTheme="majorHAnsi" w:cs="宋体"/>
          <w:szCs w:val="22"/>
          <w:lang w:eastAsia="zh-CN"/>
        </w:rPr>
      </w:pPr>
    </w:p>
    <w:p w14:paraId="4E00B3F9" w14:textId="6F9D2681" w:rsidR="00E54383" w:rsidRDefault="00CB008F">
      <w:pPr>
        <w:rPr>
          <w:rFonts w:asciiTheme="majorHAnsi" w:hAnsiTheme="majorHAnsi" w:cs="宋体"/>
          <w:lang w:eastAsia="zh-CN"/>
        </w:rPr>
      </w:pPr>
      <w:r>
        <w:rPr>
          <w:rFonts w:asciiTheme="majorHAnsi" w:hAnsiTheme="majorHAnsi" w:cs="宋体"/>
          <w:b/>
          <w:lang w:eastAsia="zh-CN"/>
        </w:rPr>
        <w:t>欧洲</w:t>
      </w:r>
      <w:r>
        <w:rPr>
          <w:rFonts w:asciiTheme="majorHAnsi" w:hAnsiTheme="majorHAnsi" w:cs="宋体"/>
          <w:lang w:eastAsia="zh-CN"/>
        </w:rPr>
        <w:t>地区有机销售额下</w:t>
      </w:r>
      <w:r w:rsidR="00596D0C">
        <w:rPr>
          <w:rFonts w:asciiTheme="majorHAnsi" w:hAnsiTheme="majorHAnsi" w:cs="宋体" w:hint="eastAsia"/>
          <w:lang w:eastAsia="zh-CN"/>
        </w:rPr>
        <w:t>滑</w:t>
      </w:r>
      <w:r>
        <w:rPr>
          <w:rFonts w:asciiTheme="majorHAnsi" w:hAnsiTheme="majorHAnsi" w:cs="宋体"/>
          <w:lang w:eastAsia="zh-CN"/>
        </w:rPr>
        <w:t>1.5%</w:t>
      </w:r>
      <w:r>
        <w:rPr>
          <w:rFonts w:asciiTheme="majorHAnsi" w:hAnsiTheme="majorHAnsi" w:cs="宋体"/>
          <w:lang w:eastAsia="zh-CN"/>
        </w:rPr>
        <w:t>（第二季度：</w:t>
      </w:r>
      <w:r w:rsidR="00596D0C">
        <w:rPr>
          <w:rFonts w:asciiTheme="majorHAnsi" w:hAnsiTheme="majorHAnsi" w:cs="宋体" w:hint="eastAsia"/>
          <w:lang w:eastAsia="zh-CN"/>
        </w:rPr>
        <w:t>增长</w:t>
      </w:r>
      <w:r>
        <w:rPr>
          <w:rFonts w:asciiTheme="majorHAnsi" w:hAnsiTheme="majorHAnsi" w:cs="宋体"/>
          <w:lang w:eastAsia="zh-CN"/>
        </w:rPr>
        <w:t>0.4%</w:t>
      </w:r>
      <w:r>
        <w:rPr>
          <w:rFonts w:asciiTheme="majorHAnsi" w:hAnsiTheme="majorHAnsi" w:cs="宋体"/>
          <w:lang w:eastAsia="zh-CN"/>
        </w:rPr>
        <w:t>）。与之相反，</w:t>
      </w:r>
      <w:r>
        <w:rPr>
          <w:rFonts w:asciiTheme="majorHAnsi" w:hAnsiTheme="majorHAnsi" w:cs="宋体"/>
          <w:b/>
          <w:bCs/>
          <w:lang w:eastAsia="zh-CN"/>
        </w:rPr>
        <w:t>北美</w:t>
      </w:r>
      <w:r>
        <w:rPr>
          <w:rFonts w:asciiTheme="majorHAnsi" w:hAnsiTheme="majorHAnsi" w:cs="宋体"/>
          <w:lang w:eastAsia="zh-CN"/>
        </w:rPr>
        <w:t>地区实现了</w:t>
      </w:r>
      <w:r>
        <w:rPr>
          <w:rFonts w:asciiTheme="majorHAnsi" w:hAnsiTheme="majorHAnsi" w:cs="宋体"/>
          <w:lang w:eastAsia="zh-CN"/>
        </w:rPr>
        <w:t>2.4%</w:t>
      </w:r>
      <w:r>
        <w:rPr>
          <w:rFonts w:asciiTheme="majorHAnsi" w:hAnsiTheme="majorHAnsi" w:cs="宋体"/>
          <w:lang w:eastAsia="zh-CN"/>
        </w:rPr>
        <w:t>的稳健有机</w:t>
      </w:r>
      <w:r w:rsidR="00596D0C">
        <w:rPr>
          <w:rFonts w:asciiTheme="majorHAnsi" w:hAnsiTheme="majorHAnsi" w:cs="宋体" w:hint="eastAsia"/>
          <w:lang w:eastAsia="zh-CN"/>
        </w:rPr>
        <w:t>销售额</w:t>
      </w:r>
      <w:r>
        <w:rPr>
          <w:rFonts w:asciiTheme="majorHAnsi" w:hAnsiTheme="majorHAnsi" w:cs="宋体"/>
          <w:lang w:eastAsia="zh-CN"/>
        </w:rPr>
        <w:t>增长（第二季度：</w:t>
      </w:r>
      <w:r w:rsidR="00596D0C">
        <w:rPr>
          <w:rFonts w:asciiTheme="majorHAnsi" w:hAnsiTheme="majorHAnsi" w:cs="宋体" w:hint="eastAsia"/>
          <w:lang w:eastAsia="zh-CN"/>
        </w:rPr>
        <w:t>增长</w:t>
      </w:r>
      <w:r>
        <w:rPr>
          <w:rFonts w:asciiTheme="majorHAnsi" w:hAnsiTheme="majorHAnsi" w:cs="宋体"/>
          <w:lang w:eastAsia="zh-CN"/>
        </w:rPr>
        <w:t>3.9%</w:t>
      </w:r>
      <w:r>
        <w:rPr>
          <w:rFonts w:asciiTheme="majorHAnsi" w:hAnsiTheme="majorHAnsi" w:cs="宋体"/>
          <w:lang w:eastAsia="zh-CN"/>
        </w:rPr>
        <w:t>）。</w:t>
      </w:r>
      <w:r>
        <w:rPr>
          <w:rFonts w:asciiTheme="majorHAnsi" w:hAnsiTheme="majorHAnsi" w:cs="宋体"/>
          <w:b/>
          <w:lang w:eastAsia="zh-CN"/>
        </w:rPr>
        <w:t>印度、中东和非洲</w:t>
      </w:r>
      <w:r>
        <w:rPr>
          <w:rFonts w:asciiTheme="majorHAnsi" w:hAnsiTheme="majorHAnsi" w:cs="宋体"/>
          <w:lang w:eastAsia="zh-CN"/>
        </w:rPr>
        <w:t>地区及</w:t>
      </w:r>
      <w:r>
        <w:rPr>
          <w:rFonts w:asciiTheme="majorHAnsi" w:hAnsiTheme="majorHAnsi" w:cs="宋体"/>
          <w:b/>
          <w:lang w:eastAsia="zh-CN"/>
        </w:rPr>
        <w:t>亚太</w:t>
      </w:r>
      <w:r>
        <w:rPr>
          <w:rFonts w:asciiTheme="majorHAnsi" w:hAnsiTheme="majorHAnsi" w:cs="宋体"/>
          <w:lang w:eastAsia="zh-CN"/>
        </w:rPr>
        <w:t>地区分别实现</w:t>
      </w:r>
      <w:r>
        <w:rPr>
          <w:rFonts w:asciiTheme="majorHAnsi" w:hAnsiTheme="majorHAnsi" w:cs="宋体"/>
          <w:lang w:eastAsia="zh-CN"/>
        </w:rPr>
        <w:t>14.9%</w:t>
      </w:r>
      <w:r>
        <w:rPr>
          <w:rFonts w:asciiTheme="majorHAnsi" w:hAnsiTheme="majorHAnsi" w:cs="宋体"/>
          <w:lang w:eastAsia="zh-CN"/>
        </w:rPr>
        <w:t>（第二季度：</w:t>
      </w:r>
      <w:r w:rsidR="00596D0C">
        <w:rPr>
          <w:rFonts w:asciiTheme="majorHAnsi" w:hAnsiTheme="majorHAnsi" w:cs="宋体" w:hint="eastAsia"/>
          <w:lang w:eastAsia="zh-CN"/>
        </w:rPr>
        <w:t>增长</w:t>
      </w:r>
      <w:r>
        <w:rPr>
          <w:rFonts w:asciiTheme="majorHAnsi" w:hAnsiTheme="majorHAnsi" w:cs="宋体"/>
          <w:lang w:eastAsia="zh-CN"/>
        </w:rPr>
        <w:t>17.4%</w:t>
      </w:r>
      <w:r>
        <w:rPr>
          <w:rFonts w:asciiTheme="majorHAnsi" w:hAnsiTheme="majorHAnsi" w:cs="宋体"/>
          <w:lang w:eastAsia="zh-CN"/>
        </w:rPr>
        <w:t>）与</w:t>
      </w:r>
      <w:r>
        <w:rPr>
          <w:rFonts w:asciiTheme="majorHAnsi" w:hAnsiTheme="majorHAnsi" w:cs="宋体"/>
          <w:lang w:eastAsia="zh-CN"/>
        </w:rPr>
        <w:t>10.3%</w:t>
      </w:r>
      <w:r>
        <w:rPr>
          <w:rFonts w:asciiTheme="majorHAnsi" w:hAnsiTheme="majorHAnsi" w:cs="宋体"/>
          <w:lang w:eastAsia="zh-CN"/>
        </w:rPr>
        <w:t>（第二季度：</w:t>
      </w:r>
      <w:r w:rsidR="00596D0C">
        <w:rPr>
          <w:rFonts w:asciiTheme="majorHAnsi" w:hAnsiTheme="majorHAnsi" w:cs="宋体" w:hint="eastAsia"/>
          <w:lang w:eastAsia="zh-CN"/>
        </w:rPr>
        <w:t>增长</w:t>
      </w:r>
      <w:r>
        <w:rPr>
          <w:rFonts w:asciiTheme="majorHAnsi" w:hAnsiTheme="majorHAnsi" w:cs="宋体"/>
          <w:lang w:eastAsia="zh-CN"/>
        </w:rPr>
        <w:t>10.3%</w:t>
      </w:r>
      <w:r>
        <w:rPr>
          <w:rFonts w:asciiTheme="majorHAnsi" w:hAnsiTheme="majorHAnsi" w:cs="宋体"/>
          <w:lang w:eastAsia="zh-CN"/>
        </w:rPr>
        <w:t>）的两位数有机销售额增长。而</w:t>
      </w:r>
      <w:r>
        <w:rPr>
          <w:rFonts w:asciiTheme="majorHAnsi" w:hAnsiTheme="majorHAnsi" w:cs="宋体"/>
          <w:b/>
          <w:lang w:eastAsia="zh-CN"/>
        </w:rPr>
        <w:t>拉美</w:t>
      </w:r>
      <w:r>
        <w:rPr>
          <w:rFonts w:asciiTheme="majorHAnsi" w:hAnsiTheme="majorHAnsi" w:cs="宋体"/>
          <w:lang w:eastAsia="zh-CN"/>
        </w:rPr>
        <w:t>地区的有机销售额则出现</w:t>
      </w:r>
      <w:r>
        <w:rPr>
          <w:rFonts w:asciiTheme="majorHAnsi" w:hAnsiTheme="majorHAnsi" w:cs="宋体"/>
          <w:lang w:eastAsia="zh-CN"/>
        </w:rPr>
        <w:t>1.3%</w:t>
      </w:r>
      <w:r>
        <w:rPr>
          <w:rFonts w:asciiTheme="majorHAnsi" w:hAnsiTheme="majorHAnsi" w:cs="宋体"/>
          <w:lang w:eastAsia="zh-CN"/>
        </w:rPr>
        <w:t>的</w:t>
      </w:r>
      <w:r w:rsidR="00596D0C">
        <w:rPr>
          <w:rFonts w:asciiTheme="majorHAnsi" w:hAnsiTheme="majorHAnsi" w:cs="宋体" w:hint="eastAsia"/>
          <w:lang w:eastAsia="zh-CN"/>
        </w:rPr>
        <w:t>小幅</w:t>
      </w:r>
      <w:r>
        <w:rPr>
          <w:rFonts w:asciiTheme="majorHAnsi" w:hAnsiTheme="majorHAnsi" w:cs="宋体"/>
          <w:lang w:eastAsia="zh-CN"/>
        </w:rPr>
        <w:t>下滑（第二季度：</w:t>
      </w:r>
      <w:r w:rsidR="00596D0C">
        <w:rPr>
          <w:rFonts w:asciiTheme="majorHAnsi" w:hAnsiTheme="majorHAnsi" w:cs="宋体" w:hint="eastAsia"/>
          <w:lang w:eastAsia="zh-CN"/>
        </w:rPr>
        <w:t>增长</w:t>
      </w:r>
      <w:r>
        <w:rPr>
          <w:rFonts w:asciiTheme="majorHAnsi" w:hAnsiTheme="majorHAnsi" w:cs="宋体"/>
          <w:lang w:eastAsia="zh-CN"/>
        </w:rPr>
        <w:t>0.5%</w:t>
      </w:r>
      <w:r>
        <w:rPr>
          <w:rFonts w:asciiTheme="majorHAnsi" w:hAnsiTheme="majorHAnsi" w:cs="宋体"/>
          <w:lang w:eastAsia="zh-CN"/>
        </w:rPr>
        <w:t>）。</w:t>
      </w:r>
    </w:p>
    <w:p w14:paraId="0C053E69" w14:textId="77777777" w:rsidR="00E54383" w:rsidRDefault="00E54383">
      <w:pPr>
        <w:rPr>
          <w:rFonts w:asciiTheme="majorHAnsi" w:hAnsiTheme="majorHAnsi" w:cs="宋体"/>
          <w:lang w:eastAsia="zh-CN"/>
        </w:rPr>
      </w:pPr>
    </w:p>
    <w:p w14:paraId="4123C069" w14:textId="77777777" w:rsidR="00E54383" w:rsidRDefault="00CB008F">
      <w:pPr>
        <w:rPr>
          <w:rFonts w:asciiTheme="majorHAnsi" w:hAnsiTheme="majorHAnsi" w:cs="宋体"/>
          <w:lang w:eastAsia="zh-CN"/>
        </w:rPr>
      </w:pPr>
      <w:r>
        <w:rPr>
          <w:rFonts w:asciiTheme="majorHAnsi" w:hAnsiTheme="majorHAnsi" w:cs="宋体"/>
          <w:b/>
          <w:lang w:eastAsia="zh-CN"/>
        </w:rPr>
        <w:t>调整后的营业利润（调整后息税前利润）</w:t>
      </w:r>
      <w:r>
        <w:rPr>
          <w:rFonts w:asciiTheme="majorHAnsi" w:hAnsiTheme="majorHAnsi" w:cs="宋体"/>
          <w:lang w:eastAsia="zh-CN"/>
        </w:rPr>
        <w:t>达到</w:t>
      </w:r>
      <w:r>
        <w:rPr>
          <w:rFonts w:asciiTheme="majorHAnsi" w:hAnsiTheme="majorHAnsi" w:cs="宋体"/>
          <w:lang w:eastAsia="zh-CN"/>
        </w:rPr>
        <w:t>16.20</w:t>
      </w:r>
      <w:r>
        <w:rPr>
          <w:rFonts w:asciiTheme="majorHAnsi" w:hAnsiTheme="majorHAnsi" w:cs="宋体"/>
          <w:lang w:eastAsia="zh-CN"/>
        </w:rPr>
        <w:t>亿欧元，略高于上年同期的</w:t>
      </w:r>
      <w:r>
        <w:rPr>
          <w:rFonts w:asciiTheme="majorHAnsi" w:hAnsiTheme="majorHAnsi" w:cs="宋体"/>
          <w:lang w:eastAsia="zh-CN"/>
        </w:rPr>
        <w:t>16.14</w:t>
      </w:r>
      <w:r>
        <w:rPr>
          <w:rFonts w:asciiTheme="majorHAnsi" w:hAnsiTheme="majorHAnsi" w:cs="宋体"/>
          <w:lang w:eastAsia="zh-CN"/>
        </w:rPr>
        <w:t>亿欧元。</w:t>
      </w:r>
    </w:p>
    <w:p w14:paraId="13996592" w14:textId="77777777" w:rsidR="00E54383" w:rsidRDefault="00E54383">
      <w:pPr>
        <w:rPr>
          <w:rFonts w:asciiTheme="majorHAnsi" w:hAnsiTheme="majorHAnsi" w:cs="宋体"/>
          <w:lang w:eastAsia="zh-CN"/>
        </w:rPr>
      </w:pPr>
    </w:p>
    <w:p w14:paraId="19EE24FE" w14:textId="55CEF387" w:rsidR="00E54383" w:rsidRDefault="00CB008F">
      <w:pPr>
        <w:rPr>
          <w:rFonts w:asciiTheme="majorHAnsi" w:hAnsiTheme="majorHAnsi" w:cs="宋体"/>
          <w:lang w:eastAsia="zh-CN"/>
        </w:rPr>
      </w:pPr>
      <w:r>
        <w:rPr>
          <w:rFonts w:asciiTheme="majorHAnsi" w:hAnsiTheme="majorHAnsi" w:cs="宋体"/>
          <w:lang w:eastAsia="zh-CN"/>
        </w:rPr>
        <w:t>汉高集</w:t>
      </w:r>
      <w:r>
        <w:rPr>
          <w:rFonts w:asciiTheme="majorHAnsi" w:hAnsiTheme="majorHAnsi" w:cs="宋体"/>
          <w:bCs/>
          <w:lang w:eastAsia="zh-CN"/>
        </w:rPr>
        <w:t>团</w:t>
      </w:r>
      <w:r>
        <w:rPr>
          <w:rFonts w:asciiTheme="majorHAnsi" w:hAnsiTheme="majorHAnsi" w:cs="宋体"/>
          <w:b/>
          <w:lang w:eastAsia="zh-CN"/>
        </w:rPr>
        <w:t>调整后的销售回报率（调整后的息税前利润率）</w:t>
      </w:r>
      <w:r>
        <w:rPr>
          <w:rFonts w:asciiTheme="majorHAnsi" w:hAnsiTheme="majorHAnsi" w:cs="宋体"/>
          <w:bCs/>
          <w:lang w:eastAsia="zh-CN"/>
        </w:rPr>
        <w:t>提</w:t>
      </w:r>
      <w:r>
        <w:rPr>
          <w:rFonts w:asciiTheme="majorHAnsi" w:hAnsiTheme="majorHAnsi" w:cs="宋体"/>
          <w:lang w:eastAsia="zh-CN"/>
        </w:rPr>
        <w:t>升至</w:t>
      </w:r>
      <w:r>
        <w:rPr>
          <w:rFonts w:asciiTheme="majorHAnsi" w:hAnsiTheme="majorHAnsi" w:cs="宋体"/>
          <w:lang w:eastAsia="zh-CN"/>
        </w:rPr>
        <w:t>15.7%</w:t>
      </w:r>
      <w:r>
        <w:rPr>
          <w:rFonts w:asciiTheme="majorHAnsi" w:hAnsiTheme="majorHAnsi" w:cs="宋体"/>
          <w:lang w:eastAsia="zh-CN"/>
        </w:rPr>
        <w:t>（上年同期：</w:t>
      </w:r>
      <w:r>
        <w:rPr>
          <w:rFonts w:asciiTheme="majorHAnsi" w:hAnsiTheme="majorHAnsi" w:cs="宋体"/>
          <w:lang w:eastAsia="zh-CN"/>
        </w:rPr>
        <w:t>15.5%</w:t>
      </w:r>
      <w:r>
        <w:rPr>
          <w:rFonts w:asciiTheme="majorHAnsi" w:hAnsiTheme="majorHAnsi" w:cs="宋体"/>
          <w:lang w:eastAsia="zh-CN"/>
        </w:rPr>
        <w:t>）。</w:t>
      </w:r>
    </w:p>
    <w:p w14:paraId="600DF3C5" w14:textId="77777777" w:rsidR="00E54383" w:rsidRDefault="00E54383">
      <w:pPr>
        <w:rPr>
          <w:rFonts w:asciiTheme="majorHAnsi" w:hAnsiTheme="majorHAnsi" w:cs="宋体"/>
          <w:lang w:eastAsia="zh-CN"/>
        </w:rPr>
      </w:pPr>
    </w:p>
    <w:p w14:paraId="4C1A65BB" w14:textId="77777777" w:rsidR="00E54383" w:rsidRDefault="00CB008F">
      <w:pPr>
        <w:rPr>
          <w:rFonts w:asciiTheme="majorHAnsi" w:hAnsiTheme="majorHAnsi" w:cs="宋体"/>
          <w:lang w:eastAsia="zh-CN"/>
        </w:rPr>
      </w:pPr>
      <w:bookmarkStart w:id="3" w:name="_Hlk190081485"/>
      <w:r>
        <w:rPr>
          <w:rFonts w:asciiTheme="majorHAnsi" w:hAnsiTheme="majorHAnsi" w:cs="宋体"/>
          <w:b/>
          <w:lang w:eastAsia="zh-CN"/>
        </w:rPr>
        <w:t>调整后的优先股每股收益</w:t>
      </w:r>
      <w:r w:rsidRPr="00DA4152">
        <w:rPr>
          <w:rFonts w:asciiTheme="majorHAnsi" w:hAnsiTheme="majorHAnsi" w:cs="宋体"/>
          <w:bCs/>
          <w:lang w:eastAsia="zh-CN"/>
        </w:rPr>
        <w:t>增长</w:t>
      </w:r>
      <w:r>
        <w:rPr>
          <w:rFonts w:asciiTheme="majorHAnsi" w:hAnsiTheme="majorHAnsi" w:cs="宋体"/>
          <w:lang w:eastAsia="zh-CN"/>
        </w:rPr>
        <w:t>1.8%</w:t>
      </w:r>
      <w:r>
        <w:rPr>
          <w:rFonts w:asciiTheme="majorHAnsi" w:hAnsiTheme="majorHAnsi" w:cs="宋体"/>
          <w:lang w:eastAsia="zh-CN"/>
        </w:rPr>
        <w:t>，达到</w:t>
      </w:r>
      <w:r>
        <w:rPr>
          <w:rFonts w:asciiTheme="majorHAnsi" w:hAnsiTheme="majorHAnsi" w:cs="宋体"/>
          <w:lang w:eastAsia="zh-CN"/>
        </w:rPr>
        <w:t>2.86</w:t>
      </w:r>
      <w:r>
        <w:rPr>
          <w:rFonts w:asciiTheme="majorHAnsi" w:hAnsiTheme="majorHAnsi" w:cs="宋体"/>
          <w:lang w:eastAsia="zh-CN"/>
        </w:rPr>
        <w:t>欧元（上年同期：</w:t>
      </w:r>
      <w:r>
        <w:rPr>
          <w:rFonts w:asciiTheme="majorHAnsi" w:hAnsiTheme="majorHAnsi" w:cs="宋体"/>
          <w:lang w:eastAsia="zh-CN"/>
        </w:rPr>
        <w:t>2.81</w:t>
      </w:r>
      <w:r>
        <w:rPr>
          <w:rFonts w:asciiTheme="majorHAnsi" w:hAnsiTheme="majorHAnsi" w:cs="宋体"/>
          <w:lang w:eastAsia="zh-CN"/>
        </w:rPr>
        <w:t>欧元）。按固定汇率计算，调整后的优先股每股收益增长</w:t>
      </w:r>
      <w:r>
        <w:rPr>
          <w:rFonts w:asciiTheme="majorHAnsi" w:hAnsiTheme="majorHAnsi" w:cs="宋体"/>
          <w:lang w:eastAsia="zh-CN"/>
        </w:rPr>
        <w:t>7.1%</w:t>
      </w:r>
      <w:r>
        <w:rPr>
          <w:rFonts w:asciiTheme="majorHAnsi" w:hAnsiTheme="majorHAnsi" w:cs="宋体"/>
          <w:lang w:eastAsia="zh-CN"/>
        </w:rPr>
        <w:t>。</w:t>
      </w:r>
    </w:p>
    <w:p w14:paraId="2BBD9E30" w14:textId="77777777" w:rsidR="00E54383" w:rsidRDefault="00E54383">
      <w:pPr>
        <w:rPr>
          <w:rFonts w:asciiTheme="majorHAnsi" w:hAnsiTheme="majorHAnsi" w:cs="宋体"/>
          <w:lang w:eastAsia="zh-CN"/>
        </w:rPr>
      </w:pPr>
    </w:p>
    <w:bookmarkEnd w:id="3"/>
    <w:p w14:paraId="1E8370C4" w14:textId="77777777" w:rsidR="00E54383" w:rsidRDefault="00CB008F">
      <w:pPr>
        <w:rPr>
          <w:rFonts w:asciiTheme="majorHAnsi" w:hAnsiTheme="majorHAnsi" w:cs="宋体"/>
          <w:lang w:eastAsia="zh-CN"/>
        </w:rPr>
      </w:pPr>
      <w:r>
        <w:rPr>
          <w:rFonts w:asciiTheme="majorHAnsi" w:hAnsiTheme="majorHAnsi" w:cs="宋体"/>
          <w:lang w:eastAsia="zh-CN"/>
        </w:rPr>
        <w:lastRenderedPageBreak/>
        <w:t>受收购等因素影响，第二季度</w:t>
      </w:r>
      <w:r>
        <w:rPr>
          <w:rFonts w:asciiTheme="majorHAnsi" w:hAnsiTheme="majorHAnsi" w:cs="宋体"/>
          <w:b/>
          <w:lang w:eastAsia="zh-CN"/>
        </w:rPr>
        <w:t>净营运资本</w:t>
      </w:r>
      <w:r>
        <w:rPr>
          <w:rFonts w:asciiTheme="majorHAnsi" w:hAnsiTheme="majorHAnsi" w:cs="宋体"/>
          <w:lang w:eastAsia="zh-CN"/>
        </w:rPr>
        <w:t>占销售额的比重由上年同期的</w:t>
      </w:r>
      <w:r>
        <w:rPr>
          <w:rFonts w:asciiTheme="majorHAnsi" w:hAnsiTheme="majorHAnsi" w:cs="宋体"/>
          <w:lang w:eastAsia="zh-CN"/>
        </w:rPr>
        <w:t>6.0%</w:t>
      </w:r>
      <w:r>
        <w:rPr>
          <w:rFonts w:asciiTheme="majorHAnsi" w:hAnsiTheme="majorHAnsi" w:cs="宋体"/>
          <w:lang w:eastAsia="zh-CN"/>
        </w:rPr>
        <w:t>上升至</w:t>
      </w:r>
      <w:r>
        <w:rPr>
          <w:rFonts w:asciiTheme="majorHAnsi" w:hAnsiTheme="majorHAnsi" w:cs="宋体"/>
          <w:lang w:eastAsia="zh-CN"/>
        </w:rPr>
        <w:t>7.0%</w:t>
      </w:r>
      <w:r>
        <w:rPr>
          <w:rFonts w:asciiTheme="majorHAnsi" w:hAnsiTheme="majorHAnsi" w:cs="宋体"/>
          <w:lang w:eastAsia="zh-CN"/>
        </w:rPr>
        <w:t>。</w:t>
      </w:r>
    </w:p>
    <w:p w14:paraId="3389D3C3" w14:textId="77777777" w:rsidR="00E54383" w:rsidRDefault="00E54383">
      <w:pPr>
        <w:rPr>
          <w:rFonts w:asciiTheme="majorHAnsi" w:hAnsiTheme="majorHAnsi" w:cs="宋体"/>
          <w:lang w:eastAsia="zh-CN"/>
        </w:rPr>
      </w:pPr>
    </w:p>
    <w:p w14:paraId="5E412C90" w14:textId="23889AF7" w:rsidR="00E54383" w:rsidRDefault="00CB008F">
      <w:pPr>
        <w:rPr>
          <w:rFonts w:asciiTheme="majorHAnsi" w:hAnsiTheme="majorHAnsi" w:cs="宋体"/>
          <w:lang w:eastAsia="zh-CN"/>
        </w:rPr>
      </w:pPr>
      <w:r>
        <w:rPr>
          <w:rFonts w:asciiTheme="majorHAnsi" w:hAnsiTheme="majorHAnsi" w:cs="宋体"/>
          <w:b/>
          <w:lang w:eastAsia="zh-CN"/>
        </w:rPr>
        <w:t>自由现金流</w:t>
      </w:r>
      <w:r>
        <w:rPr>
          <w:rFonts w:asciiTheme="majorHAnsi" w:hAnsiTheme="majorHAnsi" w:cs="宋体"/>
          <w:lang w:eastAsia="zh-CN"/>
        </w:rPr>
        <w:t>增至</w:t>
      </w:r>
      <w:r>
        <w:rPr>
          <w:rFonts w:asciiTheme="majorHAnsi" w:hAnsiTheme="majorHAnsi" w:cs="宋体"/>
          <w:lang w:eastAsia="zh-CN"/>
        </w:rPr>
        <w:t>6.12</w:t>
      </w:r>
      <w:r>
        <w:rPr>
          <w:rFonts w:asciiTheme="majorHAnsi" w:hAnsiTheme="majorHAnsi" w:cs="宋体"/>
          <w:lang w:eastAsia="zh-CN"/>
        </w:rPr>
        <w:t>亿欧元（</w:t>
      </w:r>
      <w:r>
        <w:rPr>
          <w:rFonts w:asciiTheme="majorHAnsi" w:hAnsiTheme="majorHAnsi" w:cs="宋体"/>
          <w:lang w:eastAsia="zh-CN"/>
        </w:rPr>
        <w:t>2025</w:t>
      </w:r>
      <w:r>
        <w:rPr>
          <w:rFonts w:asciiTheme="majorHAnsi" w:hAnsiTheme="majorHAnsi" w:cs="宋体"/>
          <w:lang w:eastAsia="zh-CN"/>
        </w:rPr>
        <w:t>年上半年：</w:t>
      </w:r>
      <w:r>
        <w:rPr>
          <w:rFonts w:asciiTheme="majorHAnsi" w:hAnsiTheme="majorHAnsi" w:cs="宋体"/>
          <w:lang w:eastAsia="zh-CN"/>
        </w:rPr>
        <w:t>4.85</w:t>
      </w:r>
      <w:r>
        <w:rPr>
          <w:rFonts w:asciiTheme="majorHAnsi" w:hAnsiTheme="majorHAnsi" w:cs="宋体"/>
          <w:lang w:eastAsia="zh-CN"/>
        </w:rPr>
        <w:t>亿欧元），这一变化主要</w:t>
      </w:r>
      <w:r w:rsidR="007B5ABE">
        <w:rPr>
          <w:rFonts w:asciiTheme="majorHAnsi" w:hAnsiTheme="majorHAnsi" w:cs="宋体" w:hint="eastAsia"/>
          <w:lang w:eastAsia="zh-CN"/>
        </w:rPr>
        <w:t>受</w:t>
      </w:r>
      <w:r>
        <w:rPr>
          <w:rFonts w:asciiTheme="majorHAnsi" w:hAnsiTheme="majorHAnsi" w:cs="宋体"/>
          <w:lang w:eastAsia="zh-CN"/>
        </w:rPr>
        <w:t>经营活动现金流</w:t>
      </w:r>
      <w:r w:rsidR="00624237">
        <w:rPr>
          <w:rFonts w:asciiTheme="majorHAnsi" w:hAnsiTheme="majorHAnsi" w:cs="宋体" w:hint="eastAsia"/>
          <w:lang w:eastAsia="zh-CN"/>
        </w:rPr>
        <w:t>提升所推动</w:t>
      </w:r>
      <w:r>
        <w:rPr>
          <w:rFonts w:asciiTheme="majorHAnsi" w:hAnsiTheme="majorHAnsi" w:cs="宋体"/>
          <w:lang w:eastAsia="zh-CN"/>
        </w:rPr>
        <w:t>。</w:t>
      </w:r>
    </w:p>
    <w:p w14:paraId="0557673C" w14:textId="77777777" w:rsidR="00E54383" w:rsidRDefault="00E54383">
      <w:pPr>
        <w:rPr>
          <w:rFonts w:asciiTheme="majorHAnsi" w:hAnsiTheme="majorHAnsi" w:cs="宋体"/>
          <w:lang w:eastAsia="zh-CN"/>
        </w:rPr>
      </w:pPr>
    </w:p>
    <w:p w14:paraId="3A348EC2" w14:textId="328C5F47" w:rsidR="00E54383" w:rsidRDefault="00CB008F">
      <w:pPr>
        <w:rPr>
          <w:rFonts w:asciiTheme="majorHAnsi" w:hAnsiTheme="majorHAnsi" w:cs="宋体"/>
          <w:lang w:eastAsia="zh-CN"/>
        </w:rPr>
      </w:pPr>
      <w:r>
        <w:rPr>
          <w:rFonts w:asciiTheme="majorHAnsi" w:hAnsiTheme="majorHAnsi" w:cs="宋体"/>
          <w:lang w:eastAsia="zh-CN"/>
        </w:rPr>
        <w:t>截至</w:t>
      </w:r>
      <w:r>
        <w:rPr>
          <w:rFonts w:asciiTheme="majorHAnsi" w:hAnsiTheme="majorHAnsi" w:cs="宋体"/>
          <w:lang w:eastAsia="zh-CN"/>
        </w:rPr>
        <w:t>2026</w:t>
      </w:r>
      <w:r>
        <w:rPr>
          <w:rFonts w:asciiTheme="majorHAnsi" w:hAnsiTheme="majorHAnsi" w:cs="宋体"/>
          <w:lang w:eastAsia="zh-CN"/>
        </w:rPr>
        <w:t>年</w:t>
      </w:r>
      <w:r>
        <w:rPr>
          <w:rFonts w:asciiTheme="majorHAnsi" w:hAnsiTheme="majorHAnsi" w:cs="宋体"/>
          <w:lang w:eastAsia="zh-CN"/>
        </w:rPr>
        <w:t>6</w:t>
      </w:r>
      <w:r>
        <w:rPr>
          <w:rFonts w:asciiTheme="majorHAnsi" w:hAnsiTheme="majorHAnsi" w:cs="宋体"/>
          <w:lang w:eastAsia="zh-CN"/>
        </w:rPr>
        <w:t>月</w:t>
      </w:r>
      <w:r>
        <w:rPr>
          <w:rFonts w:asciiTheme="majorHAnsi" w:hAnsiTheme="majorHAnsi" w:cs="宋体"/>
          <w:lang w:eastAsia="zh-CN"/>
        </w:rPr>
        <w:t>30</w:t>
      </w:r>
      <w:r>
        <w:rPr>
          <w:rFonts w:asciiTheme="majorHAnsi" w:hAnsiTheme="majorHAnsi" w:cs="宋体"/>
          <w:lang w:eastAsia="zh-CN"/>
        </w:rPr>
        <w:t>日，</w:t>
      </w:r>
      <w:r>
        <w:rPr>
          <w:rFonts w:asciiTheme="majorHAnsi" w:hAnsiTheme="majorHAnsi" w:cs="宋体"/>
          <w:b/>
          <w:lang w:eastAsia="zh-CN"/>
        </w:rPr>
        <w:t>净财务状况</w:t>
      </w:r>
      <w:r>
        <w:rPr>
          <w:rFonts w:asciiTheme="majorHAnsi" w:hAnsiTheme="majorHAnsi" w:cs="宋体"/>
          <w:lang w:eastAsia="zh-CN"/>
        </w:rPr>
        <w:t>为</w:t>
      </w:r>
      <w:r>
        <w:rPr>
          <w:rFonts w:asciiTheme="majorHAnsi" w:hAnsiTheme="majorHAnsi" w:cs="宋体"/>
          <w:lang w:eastAsia="zh-CN"/>
        </w:rPr>
        <w:t>‑</w:t>
      </w:r>
      <w:r>
        <w:rPr>
          <w:rFonts w:asciiTheme="majorHAnsi" w:hAnsiTheme="majorHAnsi" w:cs="宋体"/>
          <w:lang w:eastAsia="zh-CN"/>
        </w:rPr>
        <w:t>18.55</w:t>
      </w:r>
      <w:r>
        <w:rPr>
          <w:rFonts w:asciiTheme="majorHAnsi" w:hAnsiTheme="majorHAnsi" w:cs="宋体"/>
          <w:lang w:eastAsia="zh-CN"/>
        </w:rPr>
        <w:t>亿欧元（</w:t>
      </w:r>
      <w:r>
        <w:rPr>
          <w:rFonts w:asciiTheme="majorHAnsi" w:hAnsiTheme="majorHAnsi" w:cs="宋体"/>
          <w:lang w:eastAsia="zh-CN"/>
        </w:rPr>
        <w:t>2025</w:t>
      </w:r>
      <w:r>
        <w:rPr>
          <w:rFonts w:asciiTheme="majorHAnsi" w:hAnsiTheme="majorHAnsi" w:cs="宋体"/>
          <w:lang w:eastAsia="zh-CN"/>
        </w:rPr>
        <w:t>年</w:t>
      </w:r>
      <w:r>
        <w:rPr>
          <w:rFonts w:asciiTheme="majorHAnsi" w:hAnsiTheme="majorHAnsi" w:cs="宋体"/>
          <w:lang w:eastAsia="zh-CN"/>
        </w:rPr>
        <w:t>12</w:t>
      </w:r>
      <w:r>
        <w:rPr>
          <w:rFonts w:asciiTheme="majorHAnsi" w:hAnsiTheme="majorHAnsi" w:cs="宋体"/>
          <w:lang w:eastAsia="zh-CN"/>
        </w:rPr>
        <w:t>月</w:t>
      </w:r>
      <w:r>
        <w:rPr>
          <w:rFonts w:asciiTheme="majorHAnsi" w:hAnsiTheme="majorHAnsi" w:cs="宋体"/>
          <w:lang w:eastAsia="zh-CN"/>
        </w:rPr>
        <w:t>31</w:t>
      </w:r>
      <w:r>
        <w:rPr>
          <w:rFonts w:asciiTheme="majorHAnsi" w:hAnsiTheme="majorHAnsi" w:cs="宋体"/>
          <w:lang w:eastAsia="zh-CN"/>
        </w:rPr>
        <w:t>日：</w:t>
      </w:r>
      <w:r>
        <w:rPr>
          <w:rFonts w:asciiTheme="majorHAnsi" w:hAnsiTheme="majorHAnsi" w:cs="宋体"/>
          <w:lang w:eastAsia="zh-CN"/>
        </w:rPr>
        <w:t>1.09</w:t>
      </w:r>
      <w:r>
        <w:rPr>
          <w:rFonts w:asciiTheme="majorHAnsi" w:hAnsiTheme="majorHAnsi" w:cs="宋体"/>
          <w:lang w:eastAsia="zh-CN"/>
        </w:rPr>
        <w:t>亿欧元），主要</w:t>
      </w:r>
      <w:r w:rsidR="00624237">
        <w:rPr>
          <w:rFonts w:asciiTheme="majorHAnsi" w:hAnsiTheme="majorHAnsi" w:cs="宋体" w:hint="eastAsia"/>
          <w:lang w:eastAsia="zh-CN"/>
        </w:rPr>
        <w:t>受</w:t>
      </w:r>
      <w:r>
        <w:rPr>
          <w:rFonts w:asciiTheme="majorHAnsi" w:hAnsiTheme="majorHAnsi" w:cs="宋体"/>
          <w:lang w:eastAsia="zh-CN"/>
        </w:rPr>
        <w:t>近期完成收购及股票回购计划带来的现金支出所致。</w:t>
      </w:r>
    </w:p>
    <w:p w14:paraId="0D558E75" w14:textId="77777777" w:rsidR="00E54383" w:rsidRDefault="00E54383">
      <w:pPr>
        <w:rPr>
          <w:rFonts w:asciiTheme="majorHAnsi" w:hAnsiTheme="majorHAnsi" w:cs="宋体"/>
          <w:lang w:eastAsia="zh-CN"/>
        </w:rPr>
      </w:pPr>
    </w:p>
    <w:p w14:paraId="072BADC3" w14:textId="521AD89A" w:rsidR="00E54383" w:rsidRDefault="00CB008F" w:rsidP="00564B53">
      <w:pPr>
        <w:spacing w:after="120"/>
        <w:jc w:val="left"/>
        <w:rPr>
          <w:rFonts w:asciiTheme="majorHAnsi" w:hAnsiTheme="majorHAnsi" w:cs="宋体"/>
          <w:b/>
          <w:bCs/>
          <w:szCs w:val="22"/>
          <w:lang w:eastAsia="de-DE"/>
        </w:rPr>
      </w:pPr>
      <w:r>
        <w:rPr>
          <w:rFonts w:asciiTheme="majorHAnsi" w:hAnsiTheme="majorHAnsi" w:cs="宋体"/>
          <w:b/>
          <w:lang w:eastAsia="zh-CN"/>
        </w:rPr>
        <w:t>2026</w:t>
      </w:r>
      <w:r>
        <w:rPr>
          <w:rFonts w:asciiTheme="majorHAnsi" w:hAnsiTheme="majorHAnsi" w:cs="宋体"/>
          <w:b/>
          <w:lang w:eastAsia="zh-CN"/>
        </w:rPr>
        <w:t>财年上半年业务部门业绩</w:t>
      </w:r>
    </w:p>
    <w:p w14:paraId="26FA939B" w14:textId="1B7CB8E3" w:rsidR="00E54383" w:rsidRDefault="00CB008F">
      <w:pPr>
        <w:rPr>
          <w:rFonts w:asciiTheme="majorHAnsi" w:hAnsiTheme="majorHAnsi" w:cs="宋体"/>
          <w:lang w:eastAsia="zh-CN"/>
        </w:rPr>
      </w:pPr>
      <w:r>
        <w:rPr>
          <w:rFonts w:asciiTheme="majorHAnsi" w:hAnsiTheme="majorHAnsi" w:cs="宋体"/>
          <w:lang w:eastAsia="zh-CN"/>
        </w:rPr>
        <w:t>2026</w:t>
      </w:r>
      <w:r>
        <w:rPr>
          <w:rFonts w:asciiTheme="majorHAnsi" w:hAnsiTheme="majorHAnsi" w:cs="宋体"/>
          <w:lang w:eastAsia="zh-CN"/>
        </w:rPr>
        <w:t>年上半年，</w:t>
      </w:r>
      <w:r>
        <w:rPr>
          <w:rFonts w:asciiTheme="majorHAnsi" w:hAnsiTheme="majorHAnsi" w:cs="宋体"/>
          <w:b/>
          <w:lang w:eastAsia="zh-CN"/>
        </w:rPr>
        <w:t>粘合剂技术</w:t>
      </w:r>
      <w:r>
        <w:rPr>
          <w:rFonts w:asciiTheme="majorHAnsi" w:hAnsiTheme="majorHAnsi" w:cs="宋体"/>
          <w:lang w:eastAsia="zh-CN"/>
        </w:rPr>
        <w:t>业务部</w:t>
      </w:r>
      <w:r>
        <w:rPr>
          <w:rFonts w:asciiTheme="majorHAnsi" w:hAnsiTheme="majorHAnsi" w:cs="宋体"/>
          <w:b/>
          <w:lang w:eastAsia="zh-CN"/>
        </w:rPr>
        <w:t>销售额</w:t>
      </w:r>
      <w:r>
        <w:rPr>
          <w:rFonts w:asciiTheme="majorHAnsi" w:hAnsiTheme="majorHAnsi" w:cs="宋体"/>
          <w:lang w:eastAsia="zh-CN"/>
        </w:rPr>
        <w:t>名义增长</w:t>
      </w:r>
      <w:r>
        <w:rPr>
          <w:rFonts w:asciiTheme="majorHAnsi" w:hAnsiTheme="majorHAnsi" w:cs="宋体"/>
          <w:lang w:eastAsia="zh-CN"/>
        </w:rPr>
        <w:t>2.2%</w:t>
      </w:r>
      <w:r>
        <w:rPr>
          <w:rFonts w:asciiTheme="majorHAnsi" w:hAnsiTheme="majorHAnsi" w:cs="宋体"/>
          <w:lang w:eastAsia="zh-CN"/>
        </w:rPr>
        <w:t>，达到</w:t>
      </w:r>
      <w:r>
        <w:rPr>
          <w:rFonts w:asciiTheme="majorHAnsi" w:hAnsiTheme="majorHAnsi" w:cs="宋体"/>
          <w:lang w:eastAsia="zh-CN"/>
        </w:rPr>
        <w:t xml:space="preserve">55.34 </w:t>
      </w:r>
      <w:r>
        <w:rPr>
          <w:rFonts w:asciiTheme="majorHAnsi" w:hAnsiTheme="majorHAnsi" w:cs="宋体"/>
          <w:lang w:eastAsia="zh-CN"/>
        </w:rPr>
        <w:t>亿欧元（第二季度：</w:t>
      </w:r>
      <w:r>
        <w:rPr>
          <w:rFonts w:asciiTheme="majorHAnsi" w:hAnsiTheme="majorHAnsi" w:cs="宋体"/>
          <w:lang w:eastAsia="zh-CN"/>
        </w:rPr>
        <w:t xml:space="preserve">29.08 </w:t>
      </w:r>
      <w:r>
        <w:rPr>
          <w:rFonts w:asciiTheme="majorHAnsi" w:hAnsiTheme="majorHAnsi" w:cs="宋体"/>
          <w:lang w:eastAsia="zh-CN"/>
        </w:rPr>
        <w:t>亿欧元，</w:t>
      </w:r>
      <w:r w:rsidR="002B499E">
        <w:rPr>
          <w:rFonts w:asciiTheme="majorHAnsi" w:hAnsiTheme="majorHAnsi" w:cs="宋体" w:hint="eastAsia"/>
          <w:lang w:eastAsia="zh-CN"/>
        </w:rPr>
        <w:t>增长</w:t>
      </w:r>
      <w:r>
        <w:rPr>
          <w:rFonts w:asciiTheme="majorHAnsi" w:hAnsiTheme="majorHAnsi" w:cs="宋体"/>
          <w:lang w:eastAsia="zh-CN"/>
        </w:rPr>
        <w:t>7.6%</w:t>
      </w:r>
      <w:r>
        <w:rPr>
          <w:rFonts w:asciiTheme="majorHAnsi" w:hAnsiTheme="majorHAnsi" w:cs="宋体"/>
          <w:lang w:eastAsia="zh-CN"/>
        </w:rPr>
        <w:t>）。粘合剂技术业务部实现</w:t>
      </w:r>
      <w:r>
        <w:rPr>
          <w:rFonts w:asciiTheme="majorHAnsi" w:hAnsiTheme="majorHAnsi" w:cs="宋体"/>
          <w:lang w:eastAsia="zh-CN"/>
        </w:rPr>
        <w:t>4.5%</w:t>
      </w:r>
      <w:r>
        <w:rPr>
          <w:rFonts w:asciiTheme="majorHAnsi" w:hAnsiTheme="majorHAnsi" w:cs="宋体"/>
          <w:lang w:eastAsia="zh-CN"/>
        </w:rPr>
        <w:t>的强劲</w:t>
      </w:r>
      <w:r>
        <w:rPr>
          <w:rFonts w:asciiTheme="majorHAnsi" w:hAnsiTheme="majorHAnsi" w:cs="宋体"/>
          <w:b/>
          <w:lang w:eastAsia="zh-CN"/>
        </w:rPr>
        <w:t>有机销售额</w:t>
      </w:r>
      <w:r>
        <w:rPr>
          <w:rFonts w:asciiTheme="majorHAnsi" w:hAnsiTheme="majorHAnsi" w:cs="宋体"/>
          <w:lang w:eastAsia="zh-CN"/>
        </w:rPr>
        <w:t>增长（第二季度：</w:t>
      </w:r>
      <w:r w:rsidR="002B499E">
        <w:rPr>
          <w:rFonts w:asciiTheme="majorHAnsi" w:hAnsiTheme="majorHAnsi" w:cs="宋体" w:hint="eastAsia"/>
          <w:lang w:eastAsia="zh-CN"/>
        </w:rPr>
        <w:t>增长</w:t>
      </w:r>
      <w:r>
        <w:rPr>
          <w:rFonts w:asciiTheme="majorHAnsi" w:hAnsiTheme="majorHAnsi" w:cs="宋体"/>
          <w:lang w:eastAsia="zh-CN"/>
        </w:rPr>
        <w:t>7.4%</w:t>
      </w:r>
      <w:r>
        <w:rPr>
          <w:rFonts w:asciiTheme="majorHAnsi" w:hAnsiTheme="majorHAnsi" w:cs="宋体"/>
          <w:lang w:eastAsia="zh-CN"/>
        </w:rPr>
        <w:t>），这主要得益于定价与销量的双</w:t>
      </w:r>
      <w:r w:rsidR="006F200F">
        <w:rPr>
          <w:rFonts w:asciiTheme="majorHAnsi" w:hAnsiTheme="majorHAnsi" w:cs="宋体" w:hint="eastAsia"/>
          <w:lang w:eastAsia="zh-CN"/>
        </w:rPr>
        <w:t>重</w:t>
      </w:r>
      <w:r w:rsidR="002B499E">
        <w:rPr>
          <w:rFonts w:asciiTheme="majorHAnsi" w:hAnsiTheme="majorHAnsi" w:cs="宋体" w:hint="eastAsia"/>
          <w:lang w:eastAsia="zh-CN"/>
        </w:rPr>
        <w:t>增长</w:t>
      </w:r>
      <w:r>
        <w:rPr>
          <w:rFonts w:asciiTheme="majorHAnsi" w:hAnsiTheme="majorHAnsi" w:cs="宋体"/>
          <w:lang w:eastAsia="zh-CN"/>
        </w:rPr>
        <w:t>。</w:t>
      </w:r>
    </w:p>
    <w:p w14:paraId="75FD6CD5" w14:textId="77777777" w:rsidR="00E54383" w:rsidRDefault="00E54383">
      <w:pPr>
        <w:rPr>
          <w:rFonts w:asciiTheme="majorHAnsi" w:hAnsiTheme="majorHAnsi" w:cs="宋体"/>
          <w:lang w:eastAsia="zh-CN"/>
        </w:rPr>
      </w:pPr>
    </w:p>
    <w:p w14:paraId="76964AAA" w14:textId="7D36483D" w:rsidR="00E54383" w:rsidRDefault="00CB008F">
      <w:pPr>
        <w:rPr>
          <w:rFonts w:asciiTheme="majorHAnsi" w:hAnsiTheme="majorHAnsi" w:cs="宋体"/>
          <w:lang w:eastAsia="zh-CN"/>
        </w:rPr>
      </w:pPr>
      <w:bookmarkStart w:id="4" w:name="_Hlk190097207"/>
      <w:r>
        <w:rPr>
          <w:rFonts w:asciiTheme="majorHAnsi" w:hAnsiTheme="majorHAnsi" w:cs="宋体" w:hint="eastAsia"/>
          <w:lang w:eastAsia="zh-CN"/>
        </w:rPr>
        <w:t>从</w:t>
      </w:r>
      <w:r w:rsidR="005C112E">
        <w:rPr>
          <w:rFonts w:asciiTheme="majorHAnsi" w:hAnsiTheme="majorHAnsi" w:cs="宋体"/>
          <w:lang w:eastAsia="zh-CN"/>
        </w:rPr>
        <w:t>业务</w:t>
      </w:r>
      <w:r>
        <w:rPr>
          <w:rFonts w:asciiTheme="majorHAnsi" w:hAnsiTheme="majorHAnsi" w:cs="宋体" w:hint="eastAsia"/>
          <w:lang w:eastAsia="zh-CN"/>
        </w:rPr>
        <w:t>领域</w:t>
      </w:r>
      <w:r w:rsidR="005C112E">
        <w:rPr>
          <w:rFonts w:asciiTheme="majorHAnsi" w:hAnsiTheme="majorHAnsi" w:cs="宋体"/>
          <w:lang w:eastAsia="zh-CN"/>
        </w:rPr>
        <w:t>来看，粘合剂技术业务部上半年有机销售额增长主要由</w:t>
      </w:r>
      <w:r w:rsidR="005C112E">
        <w:rPr>
          <w:rFonts w:asciiTheme="majorHAnsi" w:hAnsiTheme="majorHAnsi" w:cs="宋体"/>
          <w:b/>
          <w:bCs/>
          <w:lang w:eastAsia="zh-CN"/>
        </w:rPr>
        <w:t>移动与电子</w:t>
      </w:r>
      <w:r w:rsidR="005C112E" w:rsidRPr="00DA4152">
        <w:rPr>
          <w:rFonts w:asciiTheme="majorHAnsi" w:hAnsiTheme="majorHAnsi" w:cs="宋体"/>
          <w:lang w:eastAsia="zh-CN"/>
        </w:rPr>
        <w:t>业务</w:t>
      </w:r>
      <w:r w:rsidR="005C112E">
        <w:rPr>
          <w:rFonts w:asciiTheme="majorHAnsi" w:hAnsiTheme="majorHAnsi" w:cs="宋体"/>
          <w:lang w:eastAsia="zh-CN"/>
        </w:rPr>
        <w:t>领域</w:t>
      </w:r>
      <w:r>
        <w:rPr>
          <w:rFonts w:asciiTheme="majorHAnsi" w:hAnsiTheme="majorHAnsi" w:cs="宋体" w:hint="eastAsia"/>
          <w:lang w:eastAsia="zh-CN"/>
        </w:rPr>
        <w:t>推</w:t>
      </w:r>
      <w:r w:rsidR="005C112E">
        <w:rPr>
          <w:rFonts w:asciiTheme="majorHAnsi" w:hAnsiTheme="majorHAnsi" w:cs="宋体"/>
          <w:lang w:eastAsia="zh-CN"/>
        </w:rPr>
        <w:t>动，该</w:t>
      </w:r>
      <w:r>
        <w:rPr>
          <w:rFonts w:asciiTheme="majorHAnsi" w:hAnsiTheme="majorHAnsi" w:cs="宋体" w:hint="eastAsia"/>
          <w:lang w:eastAsia="zh-CN"/>
        </w:rPr>
        <w:t>业务领域</w:t>
      </w:r>
      <w:r w:rsidR="005C112E">
        <w:rPr>
          <w:rFonts w:asciiTheme="majorHAnsi" w:hAnsiTheme="majorHAnsi" w:cs="宋体"/>
          <w:lang w:eastAsia="zh-CN"/>
        </w:rPr>
        <w:t>有机销售额大幅攀升</w:t>
      </w:r>
      <w:r w:rsidR="005C112E">
        <w:rPr>
          <w:rFonts w:asciiTheme="majorHAnsi" w:hAnsiTheme="majorHAnsi" w:cs="宋体"/>
          <w:lang w:eastAsia="zh-CN"/>
        </w:rPr>
        <w:t>7.8%</w:t>
      </w:r>
      <w:r w:rsidR="005C112E">
        <w:rPr>
          <w:rFonts w:asciiTheme="majorHAnsi" w:hAnsiTheme="majorHAnsi" w:cs="宋体"/>
          <w:lang w:eastAsia="zh-CN"/>
        </w:rPr>
        <w:t>（第二季度：</w:t>
      </w:r>
      <w:r>
        <w:rPr>
          <w:rFonts w:asciiTheme="majorHAnsi" w:hAnsiTheme="majorHAnsi" w:cs="宋体" w:hint="eastAsia"/>
          <w:lang w:eastAsia="zh-CN"/>
        </w:rPr>
        <w:t>增长</w:t>
      </w:r>
      <w:r w:rsidR="005C112E">
        <w:rPr>
          <w:rFonts w:asciiTheme="majorHAnsi" w:hAnsiTheme="majorHAnsi" w:cs="宋体"/>
          <w:lang w:eastAsia="zh-CN"/>
        </w:rPr>
        <w:t>8.8%</w:t>
      </w:r>
      <w:r w:rsidR="005C112E">
        <w:rPr>
          <w:rFonts w:asciiTheme="majorHAnsi" w:hAnsiTheme="majorHAnsi" w:cs="宋体"/>
          <w:lang w:eastAsia="zh-CN"/>
        </w:rPr>
        <w:t>）。其中，电子业务实现了两位数的有机销售增长，工业业务亦取得显著提升，共同支撑了整体业绩。与之相比，汽车业务上半年整体有所下滑，但在第二季度已显现改善迹象，实现了稳健的有机销售增长。</w:t>
      </w:r>
      <w:r w:rsidR="005C112E">
        <w:rPr>
          <w:rFonts w:asciiTheme="majorHAnsi" w:hAnsiTheme="majorHAnsi" w:cs="宋体"/>
          <w:b/>
          <w:bCs/>
          <w:lang w:eastAsia="zh-CN"/>
        </w:rPr>
        <w:t>包装和消费品</w:t>
      </w:r>
      <w:r w:rsidR="005C112E">
        <w:rPr>
          <w:rFonts w:asciiTheme="majorHAnsi" w:hAnsiTheme="majorHAnsi" w:cs="宋体"/>
          <w:lang w:eastAsia="zh-CN"/>
        </w:rPr>
        <w:t>业务领域实现了</w:t>
      </w:r>
      <w:r w:rsidR="005C112E">
        <w:rPr>
          <w:rFonts w:asciiTheme="majorHAnsi" w:hAnsiTheme="majorHAnsi" w:cs="宋体"/>
          <w:lang w:eastAsia="zh-CN"/>
        </w:rPr>
        <w:t>4.7%</w:t>
      </w:r>
      <w:r w:rsidR="005C112E">
        <w:rPr>
          <w:rFonts w:asciiTheme="majorHAnsi" w:hAnsiTheme="majorHAnsi" w:cs="宋体"/>
          <w:lang w:eastAsia="zh-CN"/>
        </w:rPr>
        <w:t>的强劲有机销售增长，这主要得益于包装业务的稳健</w:t>
      </w:r>
      <w:r>
        <w:rPr>
          <w:rFonts w:asciiTheme="majorHAnsi" w:hAnsiTheme="majorHAnsi" w:cs="宋体" w:hint="eastAsia"/>
          <w:lang w:eastAsia="zh-CN"/>
        </w:rPr>
        <w:t>增长</w:t>
      </w:r>
      <w:r w:rsidR="005C112E">
        <w:rPr>
          <w:rFonts w:asciiTheme="majorHAnsi" w:hAnsiTheme="majorHAnsi" w:cs="宋体"/>
          <w:lang w:eastAsia="zh-CN"/>
        </w:rPr>
        <w:t>以及消费品业务的大幅有机销售</w:t>
      </w:r>
      <w:r>
        <w:rPr>
          <w:rFonts w:asciiTheme="majorHAnsi" w:hAnsiTheme="majorHAnsi" w:cs="宋体" w:hint="eastAsia"/>
          <w:lang w:eastAsia="zh-CN"/>
        </w:rPr>
        <w:t>额</w:t>
      </w:r>
      <w:r w:rsidR="005C112E">
        <w:rPr>
          <w:rFonts w:asciiTheme="majorHAnsi" w:hAnsiTheme="majorHAnsi" w:cs="宋体"/>
          <w:lang w:eastAsia="zh-CN"/>
        </w:rPr>
        <w:t>提升（第二季度：</w:t>
      </w:r>
      <w:r>
        <w:rPr>
          <w:rFonts w:asciiTheme="majorHAnsi" w:hAnsiTheme="majorHAnsi" w:cs="宋体" w:hint="eastAsia"/>
          <w:lang w:eastAsia="zh-CN"/>
        </w:rPr>
        <w:t>增长</w:t>
      </w:r>
      <w:r w:rsidR="005C112E">
        <w:rPr>
          <w:rFonts w:asciiTheme="majorHAnsi" w:hAnsiTheme="majorHAnsi" w:cs="宋体"/>
          <w:lang w:eastAsia="zh-CN"/>
        </w:rPr>
        <w:t>9.1%</w:t>
      </w:r>
      <w:r w:rsidR="005C112E">
        <w:rPr>
          <w:rFonts w:asciiTheme="majorHAnsi" w:hAnsiTheme="majorHAnsi" w:cs="宋体"/>
          <w:lang w:eastAsia="zh-CN"/>
        </w:rPr>
        <w:t>）。地缘政治的不确定性引发了客户的提前采购行为，亦</w:t>
      </w:r>
      <w:r>
        <w:rPr>
          <w:rFonts w:asciiTheme="majorHAnsi" w:hAnsiTheme="majorHAnsi" w:cs="宋体" w:hint="eastAsia"/>
          <w:lang w:eastAsia="zh-CN"/>
        </w:rPr>
        <w:t>推动了</w:t>
      </w:r>
      <w:r w:rsidR="005C112E">
        <w:rPr>
          <w:rFonts w:asciiTheme="majorHAnsi" w:hAnsiTheme="majorHAnsi" w:cs="宋体"/>
          <w:lang w:eastAsia="zh-CN"/>
        </w:rPr>
        <w:t>该</w:t>
      </w:r>
      <w:r>
        <w:rPr>
          <w:rFonts w:asciiTheme="majorHAnsi" w:hAnsiTheme="majorHAnsi" w:cs="宋体" w:hint="eastAsia"/>
          <w:lang w:eastAsia="zh-CN"/>
        </w:rPr>
        <w:t>业务领域</w:t>
      </w:r>
      <w:r w:rsidR="005C112E">
        <w:rPr>
          <w:rFonts w:asciiTheme="majorHAnsi" w:hAnsiTheme="majorHAnsi" w:cs="宋体"/>
          <w:lang w:eastAsia="zh-CN"/>
        </w:rPr>
        <w:t>的业绩</w:t>
      </w:r>
      <w:r>
        <w:rPr>
          <w:rFonts w:asciiTheme="majorHAnsi" w:hAnsiTheme="majorHAnsi" w:cs="宋体" w:hint="eastAsia"/>
          <w:lang w:eastAsia="zh-CN"/>
        </w:rPr>
        <w:t>表现</w:t>
      </w:r>
      <w:r w:rsidR="005C112E">
        <w:rPr>
          <w:rFonts w:asciiTheme="majorHAnsi" w:hAnsiTheme="majorHAnsi" w:cs="宋体"/>
          <w:lang w:eastAsia="zh-CN"/>
        </w:rPr>
        <w:t>。</w:t>
      </w:r>
      <w:r w:rsidR="005C112E">
        <w:rPr>
          <w:rFonts w:asciiTheme="majorHAnsi" w:hAnsiTheme="majorHAnsi" w:cs="宋体"/>
          <w:b/>
          <w:lang w:eastAsia="zh-CN"/>
        </w:rPr>
        <w:t>工匠、建筑和专业</w:t>
      </w:r>
      <w:r w:rsidR="005C112E">
        <w:rPr>
          <w:rFonts w:asciiTheme="majorHAnsi" w:hAnsiTheme="majorHAnsi" w:cs="宋体"/>
          <w:lang w:eastAsia="zh-CN"/>
        </w:rPr>
        <w:t>业务领域的有机销售额增长</w:t>
      </w:r>
      <w:r w:rsidR="005C112E">
        <w:rPr>
          <w:rFonts w:asciiTheme="majorHAnsi" w:hAnsiTheme="majorHAnsi" w:cs="宋体"/>
          <w:lang w:eastAsia="zh-CN"/>
        </w:rPr>
        <w:t>1.0%</w:t>
      </w:r>
      <w:r w:rsidR="005C112E">
        <w:rPr>
          <w:rFonts w:asciiTheme="majorHAnsi" w:hAnsiTheme="majorHAnsi" w:cs="宋体"/>
          <w:lang w:eastAsia="zh-CN"/>
        </w:rPr>
        <w:t>（第二季度：</w:t>
      </w:r>
      <w:r>
        <w:rPr>
          <w:rFonts w:asciiTheme="majorHAnsi" w:hAnsiTheme="majorHAnsi" w:cs="宋体" w:hint="eastAsia"/>
          <w:lang w:eastAsia="zh-CN"/>
        </w:rPr>
        <w:t>增长</w:t>
      </w:r>
      <w:r w:rsidR="005C112E">
        <w:rPr>
          <w:rFonts w:asciiTheme="majorHAnsi" w:hAnsiTheme="majorHAnsi" w:cs="宋体"/>
          <w:lang w:eastAsia="zh-CN"/>
        </w:rPr>
        <w:t>4.4%</w:t>
      </w:r>
      <w:r w:rsidR="005C112E">
        <w:rPr>
          <w:rFonts w:asciiTheme="majorHAnsi" w:hAnsiTheme="majorHAnsi" w:cs="宋体"/>
          <w:lang w:eastAsia="zh-CN"/>
        </w:rPr>
        <w:t>）。该增长主要由通用工业制造与维修业务的大幅有机销售额增长所</w:t>
      </w:r>
      <w:r>
        <w:rPr>
          <w:rFonts w:asciiTheme="majorHAnsi" w:hAnsiTheme="majorHAnsi" w:cs="宋体" w:hint="eastAsia"/>
          <w:lang w:eastAsia="zh-CN"/>
        </w:rPr>
        <w:t>推</w:t>
      </w:r>
      <w:r w:rsidR="005C112E">
        <w:rPr>
          <w:rFonts w:asciiTheme="majorHAnsi" w:hAnsiTheme="majorHAnsi" w:cs="宋体"/>
          <w:lang w:eastAsia="zh-CN"/>
        </w:rPr>
        <w:t>动，而消费与建筑业务的有机销售额则出现小幅下滑。</w:t>
      </w:r>
    </w:p>
    <w:p w14:paraId="7EBB5C7B" w14:textId="77777777" w:rsidR="00E54383" w:rsidRDefault="00E54383">
      <w:pPr>
        <w:rPr>
          <w:rFonts w:asciiTheme="majorHAnsi" w:hAnsiTheme="majorHAnsi" w:cs="宋体"/>
          <w:lang w:eastAsia="zh-CN"/>
        </w:rPr>
      </w:pPr>
    </w:p>
    <w:p w14:paraId="18510413" w14:textId="5372DDEB" w:rsidR="00E54383" w:rsidRDefault="00CB008F">
      <w:pPr>
        <w:rPr>
          <w:rFonts w:asciiTheme="majorHAnsi" w:hAnsiTheme="majorHAnsi" w:cs="宋体"/>
          <w:lang w:eastAsia="zh-CN"/>
        </w:rPr>
      </w:pPr>
      <w:r>
        <w:rPr>
          <w:rFonts w:asciiTheme="majorHAnsi" w:hAnsiTheme="majorHAnsi" w:cs="宋体"/>
          <w:lang w:eastAsia="zh-CN"/>
        </w:rPr>
        <w:t>尽管面临汇率带来的不利影响，</w:t>
      </w:r>
      <w:r>
        <w:rPr>
          <w:rFonts w:asciiTheme="majorHAnsi" w:hAnsiTheme="majorHAnsi" w:cs="宋体"/>
          <w:b/>
          <w:lang w:eastAsia="zh-CN"/>
        </w:rPr>
        <w:t>调整后的营业利润</w:t>
      </w:r>
      <w:r>
        <w:rPr>
          <w:rFonts w:asciiTheme="majorHAnsi" w:hAnsiTheme="majorHAnsi" w:cs="宋体"/>
          <w:lang w:eastAsia="zh-CN"/>
        </w:rPr>
        <w:t>仍高于上年同期水平，达到</w:t>
      </w:r>
      <w:r>
        <w:rPr>
          <w:rFonts w:asciiTheme="majorHAnsi" w:hAnsiTheme="majorHAnsi" w:cs="宋体"/>
          <w:lang w:eastAsia="zh-CN"/>
        </w:rPr>
        <w:t>9.82</w:t>
      </w:r>
      <w:r>
        <w:rPr>
          <w:rFonts w:asciiTheme="majorHAnsi" w:hAnsiTheme="majorHAnsi" w:cs="宋体"/>
          <w:lang w:eastAsia="zh-CN"/>
        </w:rPr>
        <w:t>亿欧元。</w:t>
      </w:r>
      <w:r>
        <w:rPr>
          <w:rFonts w:asciiTheme="majorHAnsi" w:hAnsiTheme="majorHAnsi" w:cs="宋体"/>
          <w:b/>
          <w:lang w:eastAsia="zh-CN"/>
        </w:rPr>
        <w:t>调整后的销售回报率</w:t>
      </w:r>
      <w:r>
        <w:rPr>
          <w:rFonts w:asciiTheme="majorHAnsi" w:hAnsiTheme="majorHAnsi" w:cs="宋体"/>
          <w:lang w:eastAsia="zh-CN"/>
        </w:rPr>
        <w:t>由上年同期的</w:t>
      </w:r>
      <w:r>
        <w:rPr>
          <w:rFonts w:asciiTheme="majorHAnsi" w:hAnsiTheme="majorHAnsi" w:cs="宋体"/>
          <w:lang w:eastAsia="zh-CN"/>
        </w:rPr>
        <w:t>17.2%</w:t>
      </w:r>
      <w:r>
        <w:rPr>
          <w:rFonts w:asciiTheme="majorHAnsi" w:hAnsiTheme="majorHAnsi" w:cs="宋体"/>
          <w:lang w:eastAsia="zh-CN"/>
        </w:rPr>
        <w:t>提升至</w:t>
      </w:r>
      <w:r>
        <w:rPr>
          <w:rFonts w:asciiTheme="majorHAnsi" w:hAnsiTheme="majorHAnsi" w:cs="宋体"/>
          <w:lang w:eastAsia="zh-CN"/>
        </w:rPr>
        <w:t>17.7%</w:t>
      </w:r>
      <w:r>
        <w:rPr>
          <w:rFonts w:asciiTheme="majorHAnsi" w:hAnsiTheme="majorHAnsi" w:cs="宋体"/>
          <w:lang w:eastAsia="zh-CN"/>
        </w:rPr>
        <w:t>。销量增长带来的规模效应以及业务结构的优化</w:t>
      </w:r>
      <w:r w:rsidR="006F200F">
        <w:rPr>
          <w:rFonts w:asciiTheme="majorHAnsi" w:hAnsiTheme="majorHAnsi" w:cs="宋体" w:hint="eastAsia"/>
          <w:lang w:eastAsia="zh-CN"/>
        </w:rPr>
        <w:t>为</w:t>
      </w:r>
      <w:r>
        <w:rPr>
          <w:rFonts w:asciiTheme="majorHAnsi" w:hAnsiTheme="majorHAnsi" w:cs="宋体"/>
          <w:lang w:eastAsia="zh-CN"/>
        </w:rPr>
        <w:t>此</w:t>
      </w:r>
      <w:r w:rsidR="006F200F">
        <w:rPr>
          <w:rFonts w:asciiTheme="majorHAnsi" w:hAnsiTheme="majorHAnsi" w:cs="宋体" w:hint="eastAsia"/>
          <w:lang w:eastAsia="zh-CN"/>
        </w:rPr>
        <w:t>带来</w:t>
      </w:r>
      <w:r>
        <w:rPr>
          <w:rFonts w:asciiTheme="majorHAnsi" w:hAnsiTheme="majorHAnsi" w:cs="宋体"/>
          <w:lang w:eastAsia="zh-CN"/>
        </w:rPr>
        <w:t>了积极利好。</w:t>
      </w:r>
    </w:p>
    <w:p w14:paraId="77161C8C" w14:textId="77777777" w:rsidR="00E54383" w:rsidRDefault="00E54383">
      <w:pPr>
        <w:rPr>
          <w:rFonts w:asciiTheme="majorHAnsi" w:hAnsiTheme="majorHAnsi" w:cs="宋体"/>
          <w:lang w:eastAsia="zh-CN"/>
        </w:rPr>
      </w:pPr>
    </w:p>
    <w:bookmarkEnd w:id="4"/>
    <w:p w14:paraId="392CFD13" w14:textId="48523975" w:rsidR="00E54383" w:rsidRDefault="00CB008F">
      <w:pPr>
        <w:rPr>
          <w:rFonts w:asciiTheme="majorHAnsi" w:hAnsiTheme="majorHAnsi" w:cs="宋体"/>
          <w:lang w:eastAsia="zh-CN"/>
        </w:rPr>
      </w:pPr>
      <w:r>
        <w:rPr>
          <w:rFonts w:asciiTheme="majorHAnsi" w:hAnsiTheme="majorHAnsi" w:cs="宋体"/>
          <w:lang w:eastAsia="zh-CN"/>
        </w:rPr>
        <w:t>2026</w:t>
      </w:r>
      <w:r>
        <w:rPr>
          <w:rFonts w:asciiTheme="majorHAnsi" w:hAnsiTheme="majorHAnsi" w:cs="宋体"/>
          <w:lang w:eastAsia="zh-CN"/>
        </w:rPr>
        <w:t>年上半年，</w:t>
      </w:r>
      <w:r>
        <w:rPr>
          <w:rFonts w:asciiTheme="majorHAnsi" w:hAnsiTheme="majorHAnsi" w:cs="宋体"/>
          <w:b/>
          <w:lang w:eastAsia="zh-CN"/>
        </w:rPr>
        <w:t>消费品牌</w:t>
      </w:r>
      <w:r>
        <w:rPr>
          <w:rFonts w:asciiTheme="majorHAnsi" w:hAnsiTheme="majorHAnsi" w:cs="宋体"/>
          <w:lang w:eastAsia="zh-CN"/>
        </w:rPr>
        <w:t>业务部的</w:t>
      </w:r>
      <w:r>
        <w:rPr>
          <w:rFonts w:asciiTheme="majorHAnsi" w:hAnsiTheme="majorHAnsi" w:cs="宋体"/>
          <w:b/>
          <w:lang w:eastAsia="zh-CN"/>
        </w:rPr>
        <w:t>销售额</w:t>
      </w:r>
      <w:r>
        <w:rPr>
          <w:rFonts w:asciiTheme="majorHAnsi" w:hAnsiTheme="majorHAnsi" w:cs="宋体"/>
          <w:lang w:eastAsia="zh-CN"/>
        </w:rPr>
        <w:t>达到</w:t>
      </w:r>
      <w:r>
        <w:rPr>
          <w:rFonts w:asciiTheme="majorHAnsi" w:hAnsiTheme="majorHAnsi" w:cs="宋体"/>
          <w:lang w:eastAsia="zh-CN"/>
        </w:rPr>
        <w:t>47.33</w:t>
      </w:r>
      <w:r>
        <w:rPr>
          <w:rFonts w:asciiTheme="majorHAnsi" w:hAnsiTheme="majorHAnsi" w:cs="宋体"/>
          <w:lang w:eastAsia="zh-CN"/>
        </w:rPr>
        <w:t>亿欧元，</w:t>
      </w:r>
      <w:r w:rsidR="006F200F">
        <w:rPr>
          <w:rFonts w:asciiTheme="majorHAnsi" w:hAnsiTheme="majorHAnsi" w:cs="宋体" w:hint="eastAsia"/>
          <w:lang w:eastAsia="zh-CN"/>
        </w:rPr>
        <w:t>比上</w:t>
      </w:r>
      <w:r>
        <w:rPr>
          <w:rFonts w:asciiTheme="majorHAnsi" w:hAnsiTheme="majorHAnsi" w:cs="宋体"/>
          <w:lang w:eastAsia="zh-CN"/>
        </w:rPr>
        <w:t>年同期名义下降</w:t>
      </w:r>
      <w:r>
        <w:rPr>
          <w:rFonts w:asciiTheme="majorHAnsi" w:hAnsiTheme="majorHAnsi" w:cs="宋体"/>
          <w:lang w:eastAsia="zh-CN"/>
        </w:rPr>
        <w:t>3.5%</w:t>
      </w:r>
      <w:r>
        <w:rPr>
          <w:rFonts w:asciiTheme="majorHAnsi" w:hAnsiTheme="majorHAnsi" w:cs="宋体"/>
          <w:lang w:eastAsia="zh-CN"/>
        </w:rPr>
        <w:t>（第二季度：</w:t>
      </w:r>
      <w:r>
        <w:rPr>
          <w:rFonts w:asciiTheme="majorHAnsi" w:hAnsiTheme="majorHAnsi" w:cs="宋体"/>
          <w:lang w:eastAsia="zh-CN"/>
        </w:rPr>
        <w:t>24.48</w:t>
      </w:r>
      <w:r>
        <w:rPr>
          <w:rFonts w:asciiTheme="majorHAnsi" w:hAnsiTheme="majorHAnsi" w:cs="宋体"/>
          <w:lang w:eastAsia="zh-CN"/>
        </w:rPr>
        <w:t>亿欧元，</w:t>
      </w:r>
      <w:r w:rsidR="006F200F">
        <w:rPr>
          <w:rFonts w:asciiTheme="majorHAnsi" w:hAnsiTheme="majorHAnsi" w:cs="宋体" w:hint="eastAsia"/>
          <w:lang w:eastAsia="zh-CN"/>
        </w:rPr>
        <w:t>增长</w:t>
      </w:r>
      <w:r>
        <w:rPr>
          <w:rFonts w:asciiTheme="majorHAnsi" w:hAnsiTheme="majorHAnsi" w:cs="宋体"/>
          <w:lang w:eastAsia="zh-CN"/>
        </w:rPr>
        <w:t>1.1%</w:t>
      </w:r>
      <w:r>
        <w:rPr>
          <w:rFonts w:asciiTheme="majorHAnsi" w:hAnsiTheme="majorHAnsi" w:cs="宋体"/>
          <w:lang w:eastAsia="zh-CN"/>
        </w:rPr>
        <w:t>）。</w:t>
      </w:r>
      <w:r>
        <w:rPr>
          <w:rFonts w:asciiTheme="majorHAnsi" w:hAnsiTheme="majorHAnsi" w:cs="宋体"/>
          <w:b/>
          <w:lang w:eastAsia="zh-CN"/>
        </w:rPr>
        <w:t>有机</w:t>
      </w:r>
      <w:r>
        <w:rPr>
          <w:rFonts w:asciiTheme="majorHAnsi" w:hAnsiTheme="majorHAnsi" w:cs="宋体"/>
          <w:lang w:eastAsia="zh-CN"/>
        </w:rPr>
        <w:t>销售额增长</w:t>
      </w:r>
      <w:r>
        <w:rPr>
          <w:rFonts w:asciiTheme="majorHAnsi" w:hAnsiTheme="majorHAnsi" w:cs="宋体"/>
          <w:lang w:eastAsia="zh-CN"/>
        </w:rPr>
        <w:t>1.7%</w:t>
      </w:r>
      <w:r>
        <w:rPr>
          <w:rFonts w:asciiTheme="majorHAnsi" w:hAnsiTheme="majorHAnsi" w:cs="宋体"/>
          <w:lang w:eastAsia="zh-CN"/>
        </w:rPr>
        <w:t>（第二季度：</w:t>
      </w:r>
      <w:r w:rsidR="006F200F">
        <w:rPr>
          <w:rFonts w:asciiTheme="majorHAnsi" w:hAnsiTheme="majorHAnsi" w:cs="宋体" w:hint="eastAsia"/>
          <w:lang w:eastAsia="zh-CN"/>
        </w:rPr>
        <w:t>增长</w:t>
      </w:r>
      <w:r>
        <w:rPr>
          <w:rFonts w:asciiTheme="majorHAnsi" w:hAnsiTheme="majorHAnsi" w:cs="宋体"/>
          <w:lang w:eastAsia="zh-CN"/>
        </w:rPr>
        <w:t>1.6%</w:t>
      </w:r>
      <w:r>
        <w:rPr>
          <w:rFonts w:asciiTheme="majorHAnsi" w:hAnsiTheme="majorHAnsi" w:cs="宋体"/>
          <w:lang w:eastAsia="zh-CN"/>
        </w:rPr>
        <w:t>），相较于</w:t>
      </w:r>
      <w:r>
        <w:rPr>
          <w:rFonts w:asciiTheme="majorHAnsi" w:hAnsiTheme="majorHAnsi" w:cs="宋体"/>
          <w:lang w:eastAsia="zh-CN"/>
        </w:rPr>
        <w:t>2025</w:t>
      </w:r>
      <w:r>
        <w:rPr>
          <w:rFonts w:asciiTheme="majorHAnsi" w:hAnsiTheme="majorHAnsi" w:cs="宋体"/>
          <w:lang w:eastAsia="zh-CN"/>
        </w:rPr>
        <w:t>年上半年，该业务部门价格与销量均实现正增长。</w:t>
      </w:r>
    </w:p>
    <w:p w14:paraId="0DF5917B" w14:textId="77777777" w:rsidR="00E54383" w:rsidRDefault="00E54383">
      <w:pPr>
        <w:rPr>
          <w:rFonts w:asciiTheme="majorHAnsi" w:hAnsiTheme="majorHAnsi" w:cs="宋体"/>
          <w:lang w:eastAsia="zh-CN"/>
        </w:rPr>
      </w:pPr>
    </w:p>
    <w:p w14:paraId="04BA7009" w14:textId="23BC3E0A" w:rsidR="00E54383" w:rsidRDefault="00CB008F">
      <w:pPr>
        <w:rPr>
          <w:rFonts w:asciiTheme="majorHAnsi" w:hAnsiTheme="majorHAnsi" w:cs="宋体"/>
          <w:lang w:eastAsia="zh-CN"/>
        </w:rPr>
      </w:pPr>
      <w:bookmarkStart w:id="5" w:name="_Hlk190100714"/>
      <w:r>
        <w:rPr>
          <w:rFonts w:asciiTheme="majorHAnsi" w:hAnsiTheme="majorHAnsi" w:cs="宋体"/>
          <w:lang w:eastAsia="zh-CN"/>
        </w:rPr>
        <w:t>上半年，</w:t>
      </w:r>
      <w:r>
        <w:rPr>
          <w:rFonts w:asciiTheme="majorHAnsi" w:hAnsiTheme="majorHAnsi" w:cs="宋体"/>
          <w:b/>
          <w:lang w:eastAsia="zh-CN"/>
        </w:rPr>
        <w:t>洗涤剂及家用护理</w:t>
      </w:r>
      <w:r>
        <w:rPr>
          <w:rFonts w:asciiTheme="majorHAnsi" w:hAnsiTheme="majorHAnsi" w:cs="宋体"/>
          <w:lang w:eastAsia="zh-CN"/>
        </w:rPr>
        <w:t>业务领域的有机销售额</w:t>
      </w:r>
      <w:r w:rsidR="006F200F">
        <w:rPr>
          <w:rFonts w:asciiTheme="majorHAnsi" w:hAnsiTheme="majorHAnsi" w:cs="宋体" w:hint="eastAsia"/>
          <w:lang w:eastAsia="zh-CN"/>
        </w:rPr>
        <w:t>增长</w:t>
      </w:r>
      <w:r>
        <w:rPr>
          <w:rFonts w:asciiTheme="majorHAnsi" w:hAnsiTheme="majorHAnsi" w:cs="宋体"/>
          <w:lang w:eastAsia="zh-CN"/>
        </w:rPr>
        <w:t>0.7%</w:t>
      </w:r>
      <w:r>
        <w:rPr>
          <w:rFonts w:asciiTheme="majorHAnsi" w:hAnsiTheme="majorHAnsi" w:cs="宋体"/>
          <w:lang w:eastAsia="zh-CN"/>
        </w:rPr>
        <w:t>（第二季度：</w:t>
      </w:r>
      <w:r w:rsidR="006F200F">
        <w:rPr>
          <w:rFonts w:asciiTheme="majorHAnsi" w:hAnsiTheme="majorHAnsi" w:cs="宋体" w:hint="eastAsia"/>
          <w:lang w:eastAsia="zh-CN"/>
        </w:rPr>
        <w:t>增长</w:t>
      </w:r>
      <w:r>
        <w:rPr>
          <w:rFonts w:asciiTheme="majorHAnsi" w:hAnsiTheme="majorHAnsi" w:cs="宋体"/>
          <w:lang w:eastAsia="zh-CN"/>
        </w:rPr>
        <w:t>1.3%</w:t>
      </w:r>
      <w:r>
        <w:rPr>
          <w:rFonts w:asciiTheme="majorHAnsi" w:hAnsiTheme="majorHAnsi" w:cs="宋体"/>
          <w:lang w:eastAsia="zh-CN"/>
        </w:rPr>
        <w:t>）。</w:t>
      </w:r>
      <w:r w:rsidR="006F200F">
        <w:rPr>
          <w:rFonts w:asciiTheme="majorHAnsi" w:hAnsiTheme="majorHAnsi" w:cs="宋体"/>
          <w:lang w:eastAsia="zh-CN"/>
        </w:rPr>
        <w:t>洗涤剂业务实现了有机销售增长</w:t>
      </w:r>
      <w:r w:rsidR="006F200F">
        <w:rPr>
          <w:rFonts w:asciiTheme="majorHAnsi" w:hAnsiTheme="majorHAnsi" w:cs="宋体" w:hint="eastAsia"/>
          <w:lang w:eastAsia="zh-CN"/>
        </w:rPr>
        <w:t>，主要</w:t>
      </w:r>
      <w:r>
        <w:rPr>
          <w:rFonts w:asciiTheme="majorHAnsi" w:hAnsiTheme="majorHAnsi" w:cs="宋体"/>
          <w:lang w:eastAsia="zh-CN"/>
        </w:rPr>
        <w:t>得益于织物护理品类销售额的大幅提升以及织物柔顺剂品类的稳健增长</w:t>
      </w:r>
      <w:r w:rsidR="006F200F">
        <w:rPr>
          <w:rFonts w:asciiTheme="majorHAnsi" w:hAnsiTheme="majorHAnsi" w:cs="宋体" w:hint="eastAsia"/>
          <w:lang w:eastAsia="zh-CN"/>
        </w:rPr>
        <w:t>。</w:t>
      </w:r>
      <w:r>
        <w:rPr>
          <w:rFonts w:asciiTheme="majorHAnsi" w:hAnsiTheme="majorHAnsi" w:cs="宋体"/>
          <w:lang w:eastAsia="zh-CN"/>
        </w:rPr>
        <w:t>相比之下，织物清洁品类则出现小幅下滑。家用护理业务的有机销售额实现了良好增长，主要受洗洁精品类两位数的强劲</w:t>
      </w:r>
      <w:r w:rsidR="006F200F">
        <w:rPr>
          <w:rFonts w:asciiTheme="majorHAnsi" w:hAnsiTheme="majorHAnsi" w:cs="宋体" w:hint="eastAsia"/>
          <w:lang w:eastAsia="zh-CN"/>
        </w:rPr>
        <w:t>增长所推</w:t>
      </w:r>
      <w:r>
        <w:rPr>
          <w:rFonts w:asciiTheme="majorHAnsi" w:hAnsiTheme="majorHAnsi" w:cs="宋体"/>
          <w:lang w:eastAsia="zh-CN"/>
        </w:rPr>
        <w:t>动。</w:t>
      </w:r>
      <w:r w:rsidR="006F200F">
        <w:rPr>
          <w:rFonts w:asciiTheme="majorHAnsi" w:hAnsiTheme="majorHAnsi" w:cs="宋体"/>
          <w:b/>
          <w:bCs/>
          <w:lang w:eastAsia="zh-CN"/>
        </w:rPr>
        <w:t>美发</w:t>
      </w:r>
      <w:r w:rsidR="006F200F">
        <w:rPr>
          <w:rFonts w:asciiTheme="majorHAnsi" w:hAnsiTheme="majorHAnsi" w:cs="宋体"/>
          <w:lang w:eastAsia="zh-CN"/>
        </w:rPr>
        <w:t>业务实现</w:t>
      </w:r>
      <w:r w:rsidR="006F200F">
        <w:rPr>
          <w:rFonts w:asciiTheme="majorHAnsi" w:hAnsiTheme="majorHAnsi" w:cs="宋体"/>
          <w:lang w:eastAsia="zh-CN"/>
        </w:rPr>
        <w:t>4.2%</w:t>
      </w:r>
      <w:r w:rsidR="006F200F">
        <w:rPr>
          <w:rFonts w:asciiTheme="majorHAnsi" w:hAnsiTheme="majorHAnsi" w:cs="宋体"/>
          <w:lang w:eastAsia="zh-CN"/>
        </w:rPr>
        <w:t>的强劲有机销售额增长（第二季度：</w:t>
      </w:r>
      <w:r w:rsidR="006F200F">
        <w:rPr>
          <w:rFonts w:asciiTheme="majorHAnsi" w:hAnsiTheme="majorHAnsi" w:cs="宋体" w:hint="eastAsia"/>
          <w:lang w:eastAsia="zh-CN"/>
        </w:rPr>
        <w:t>增长</w:t>
      </w:r>
      <w:r w:rsidR="006F200F">
        <w:rPr>
          <w:rFonts w:asciiTheme="majorHAnsi" w:hAnsiTheme="majorHAnsi" w:cs="宋体"/>
          <w:lang w:eastAsia="zh-CN"/>
        </w:rPr>
        <w:t>3.3%</w:t>
      </w:r>
      <w:r w:rsidR="006F200F">
        <w:rPr>
          <w:rFonts w:asciiTheme="majorHAnsi" w:hAnsiTheme="majorHAnsi" w:cs="宋体"/>
          <w:lang w:eastAsia="zh-CN"/>
        </w:rPr>
        <w:t>）</w:t>
      </w:r>
      <w:r w:rsidR="006F200F">
        <w:rPr>
          <w:rFonts w:asciiTheme="majorHAnsi" w:hAnsiTheme="majorHAnsi" w:cs="宋体" w:hint="eastAsia"/>
          <w:lang w:eastAsia="zh-CN"/>
        </w:rPr>
        <w:t>，成</w:t>
      </w:r>
      <w:r>
        <w:rPr>
          <w:rFonts w:asciiTheme="majorHAnsi" w:hAnsiTheme="majorHAnsi" w:cs="宋体"/>
          <w:lang w:eastAsia="zh-CN"/>
        </w:rPr>
        <w:t>为消费品牌业务部最主要的增长引擎。</w:t>
      </w:r>
      <w:r w:rsidR="006F200F">
        <w:rPr>
          <w:rFonts w:asciiTheme="majorHAnsi" w:hAnsiTheme="majorHAnsi" w:cs="宋体" w:hint="eastAsia"/>
          <w:lang w:eastAsia="zh-CN"/>
        </w:rPr>
        <w:t>这一业绩表现由</w:t>
      </w:r>
      <w:r>
        <w:rPr>
          <w:rFonts w:asciiTheme="majorHAnsi" w:hAnsiTheme="majorHAnsi" w:cs="宋体"/>
          <w:lang w:eastAsia="zh-CN"/>
        </w:rPr>
        <w:t>零售线</w:t>
      </w:r>
      <w:r w:rsidR="00F95666">
        <w:rPr>
          <w:rFonts w:asciiTheme="majorHAnsi" w:hAnsiTheme="majorHAnsi" w:cs="宋体"/>
          <w:lang w:eastAsia="zh-CN"/>
        </w:rPr>
        <w:t>与专业线业务</w:t>
      </w:r>
      <w:r w:rsidR="00F95666">
        <w:rPr>
          <w:rFonts w:asciiTheme="majorHAnsi" w:hAnsiTheme="majorHAnsi" w:cs="宋体" w:hint="eastAsia"/>
          <w:lang w:eastAsia="zh-CN"/>
        </w:rPr>
        <w:t>所共同推动。其中，零售线业务实现了强劲有机销售额增长，</w:t>
      </w:r>
      <w:r>
        <w:rPr>
          <w:rFonts w:asciiTheme="majorHAnsi" w:hAnsiTheme="majorHAnsi" w:cs="宋体"/>
          <w:lang w:eastAsia="zh-CN"/>
        </w:rPr>
        <w:t>专业线业务</w:t>
      </w:r>
      <w:r w:rsidR="00F95666">
        <w:rPr>
          <w:rFonts w:asciiTheme="majorHAnsi" w:hAnsiTheme="majorHAnsi" w:cs="宋体" w:hint="eastAsia"/>
          <w:lang w:eastAsia="zh-CN"/>
        </w:rPr>
        <w:t>亦有显著提升</w:t>
      </w:r>
      <w:r>
        <w:rPr>
          <w:rFonts w:asciiTheme="majorHAnsi" w:hAnsiTheme="majorHAnsi" w:cs="宋体"/>
          <w:lang w:eastAsia="zh-CN"/>
        </w:rPr>
        <w:t>。零售线业务</w:t>
      </w:r>
      <w:r w:rsidR="00F95666">
        <w:rPr>
          <w:rFonts w:asciiTheme="majorHAnsi" w:hAnsiTheme="majorHAnsi" w:cs="宋体" w:hint="eastAsia"/>
          <w:lang w:eastAsia="zh-CN"/>
        </w:rPr>
        <w:t>的</w:t>
      </w:r>
      <w:r>
        <w:rPr>
          <w:rFonts w:asciiTheme="majorHAnsi" w:hAnsiTheme="majorHAnsi" w:cs="宋体"/>
          <w:lang w:eastAsia="zh-CN"/>
        </w:rPr>
        <w:t>各品类均实现增长，其中</w:t>
      </w:r>
      <w:r w:rsidR="00F95666">
        <w:rPr>
          <w:rFonts w:asciiTheme="majorHAnsi" w:hAnsiTheme="majorHAnsi" w:cs="宋体" w:hint="eastAsia"/>
          <w:lang w:eastAsia="zh-CN"/>
        </w:rPr>
        <w:t>染</w:t>
      </w:r>
      <w:r w:rsidR="007B5ABE">
        <w:rPr>
          <w:rFonts w:asciiTheme="majorHAnsi" w:hAnsiTheme="majorHAnsi" w:cs="宋体" w:hint="eastAsia"/>
          <w:lang w:eastAsia="zh-CN"/>
        </w:rPr>
        <w:t>发</w:t>
      </w:r>
      <w:r>
        <w:rPr>
          <w:rFonts w:asciiTheme="majorHAnsi" w:hAnsiTheme="majorHAnsi" w:cs="宋体"/>
          <w:lang w:eastAsia="zh-CN"/>
        </w:rPr>
        <w:t>与造型品类的贡献最为突出。相比之下，</w:t>
      </w:r>
      <w:r>
        <w:rPr>
          <w:rFonts w:asciiTheme="majorHAnsi" w:hAnsiTheme="majorHAnsi" w:cs="宋体"/>
          <w:b/>
          <w:lang w:eastAsia="zh-CN"/>
        </w:rPr>
        <w:lastRenderedPageBreak/>
        <w:t>其他消费品业务</w:t>
      </w:r>
      <w:r>
        <w:rPr>
          <w:rFonts w:asciiTheme="majorHAnsi" w:hAnsiTheme="majorHAnsi" w:cs="宋体"/>
          <w:lang w:eastAsia="zh-CN"/>
        </w:rPr>
        <w:t>领域上半年的有机销售额同比下降</w:t>
      </w:r>
      <w:r>
        <w:rPr>
          <w:rFonts w:asciiTheme="majorHAnsi" w:hAnsiTheme="majorHAnsi" w:cs="宋体"/>
          <w:lang w:eastAsia="zh-CN"/>
        </w:rPr>
        <w:t>2.1%</w:t>
      </w:r>
      <w:r>
        <w:rPr>
          <w:rFonts w:asciiTheme="majorHAnsi" w:hAnsiTheme="majorHAnsi" w:cs="宋体"/>
          <w:lang w:eastAsia="zh-CN"/>
        </w:rPr>
        <w:t>（第二季度：</w:t>
      </w:r>
      <w:r w:rsidR="00F95666">
        <w:rPr>
          <w:rFonts w:asciiTheme="majorHAnsi" w:hAnsiTheme="majorHAnsi" w:cs="宋体" w:hint="eastAsia"/>
          <w:lang w:eastAsia="zh-CN"/>
        </w:rPr>
        <w:t>下降</w:t>
      </w:r>
      <w:r>
        <w:rPr>
          <w:rFonts w:asciiTheme="majorHAnsi" w:hAnsiTheme="majorHAnsi" w:cs="宋体"/>
          <w:lang w:eastAsia="zh-CN"/>
        </w:rPr>
        <w:t>4.6%</w:t>
      </w:r>
      <w:r>
        <w:rPr>
          <w:rFonts w:asciiTheme="majorHAnsi" w:hAnsiTheme="majorHAnsi" w:cs="宋体"/>
          <w:lang w:eastAsia="zh-CN"/>
        </w:rPr>
        <w:t>），这主要受欧洲地区身体护理业务表现疲软的影响</w:t>
      </w:r>
      <w:r w:rsidR="00F95666">
        <w:rPr>
          <w:rFonts w:asciiTheme="majorHAnsi" w:hAnsiTheme="majorHAnsi" w:cs="宋体" w:hint="eastAsia"/>
          <w:lang w:eastAsia="zh-CN"/>
        </w:rPr>
        <w:t>所致</w:t>
      </w:r>
      <w:r>
        <w:rPr>
          <w:rFonts w:asciiTheme="majorHAnsi" w:hAnsiTheme="majorHAnsi" w:cs="宋体"/>
          <w:lang w:eastAsia="zh-CN"/>
        </w:rPr>
        <w:t>。</w:t>
      </w:r>
      <w:r w:rsidR="00F95666">
        <w:rPr>
          <w:rFonts w:asciiTheme="majorHAnsi" w:hAnsiTheme="majorHAnsi" w:cs="宋体" w:hint="eastAsia"/>
          <w:lang w:eastAsia="zh-CN"/>
        </w:rPr>
        <w:t>然而</w:t>
      </w:r>
      <w:r>
        <w:rPr>
          <w:rFonts w:asciiTheme="majorHAnsi" w:hAnsiTheme="majorHAnsi" w:cs="宋体"/>
          <w:lang w:eastAsia="zh-CN"/>
        </w:rPr>
        <w:t>，北美地区该</w:t>
      </w:r>
      <w:r w:rsidR="00F95666">
        <w:rPr>
          <w:rFonts w:asciiTheme="majorHAnsi" w:hAnsiTheme="majorHAnsi" w:cs="宋体" w:hint="eastAsia"/>
          <w:lang w:eastAsia="zh-CN"/>
        </w:rPr>
        <w:t>业务</w:t>
      </w:r>
      <w:r>
        <w:rPr>
          <w:rFonts w:asciiTheme="majorHAnsi" w:hAnsiTheme="majorHAnsi" w:cs="宋体"/>
          <w:lang w:eastAsia="zh-CN"/>
        </w:rPr>
        <w:t>的有机销售额仍实现了稳健增长。</w:t>
      </w:r>
    </w:p>
    <w:p w14:paraId="7F68CA87" w14:textId="77777777" w:rsidR="00E54383" w:rsidRDefault="00E54383">
      <w:pPr>
        <w:rPr>
          <w:rFonts w:asciiTheme="majorHAnsi" w:hAnsiTheme="majorHAnsi" w:cs="宋体"/>
          <w:lang w:eastAsia="zh-CN"/>
        </w:rPr>
      </w:pPr>
    </w:p>
    <w:bookmarkEnd w:id="5"/>
    <w:p w14:paraId="0286DDE0" w14:textId="77777777" w:rsidR="00E54383" w:rsidRDefault="00CB008F">
      <w:pPr>
        <w:rPr>
          <w:rFonts w:asciiTheme="majorHAnsi" w:hAnsiTheme="majorHAnsi" w:cs="宋体"/>
          <w:lang w:eastAsia="zh-CN"/>
        </w:rPr>
      </w:pPr>
      <w:r>
        <w:rPr>
          <w:rFonts w:asciiTheme="majorHAnsi" w:hAnsiTheme="majorHAnsi" w:cs="宋体"/>
          <w:b/>
          <w:bCs/>
          <w:lang w:eastAsia="zh-CN"/>
        </w:rPr>
        <w:t>调整后的营业利润</w:t>
      </w:r>
      <w:r>
        <w:rPr>
          <w:rFonts w:asciiTheme="majorHAnsi" w:hAnsiTheme="majorHAnsi" w:cs="宋体"/>
          <w:lang w:eastAsia="zh-CN"/>
        </w:rPr>
        <w:t>为</w:t>
      </w:r>
      <w:r>
        <w:rPr>
          <w:rFonts w:asciiTheme="majorHAnsi" w:hAnsiTheme="majorHAnsi" w:cs="宋体"/>
          <w:lang w:eastAsia="zh-CN"/>
        </w:rPr>
        <w:t>7.24</w:t>
      </w:r>
      <w:r>
        <w:rPr>
          <w:rFonts w:asciiTheme="majorHAnsi" w:hAnsiTheme="majorHAnsi" w:cs="宋体"/>
          <w:lang w:eastAsia="zh-CN"/>
        </w:rPr>
        <w:t>亿欧元，略低于上年同期水平，主要原因是</w:t>
      </w:r>
      <w:r>
        <w:rPr>
          <w:rFonts w:asciiTheme="majorHAnsi" w:hAnsiTheme="majorHAnsi" w:cs="宋体"/>
          <w:lang w:eastAsia="zh-CN"/>
        </w:rPr>
        <w:t>2025</w:t>
      </w:r>
      <w:r>
        <w:rPr>
          <w:rFonts w:asciiTheme="majorHAnsi" w:hAnsiTheme="majorHAnsi" w:cs="宋体"/>
          <w:lang w:eastAsia="zh-CN"/>
        </w:rPr>
        <w:t>年</w:t>
      </w:r>
      <w:r>
        <w:rPr>
          <w:rFonts w:asciiTheme="majorHAnsi" w:hAnsiTheme="majorHAnsi" w:cs="宋体"/>
          <w:lang w:eastAsia="zh-CN"/>
        </w:rPr>
        <w:t>4</w:t>
      </w:r>
      <w:r>
        <w:rPr>
          <w:rFonts w:asciiTheme="majorHAnsi" w:hAnsiTheme="majorHAnsi" w:cs="宋体"/>
          <w:lang w:eastAsia="zh-CN"/>
        </w:rPr>
        <w:t>月剥离了北美零售品牌业务，叠加汇率带来的不利影响。相比之下，</w:t>
      </w:r>
      <w:r>
        <w:rPr>
          <w:rFonts w:asciiTheme="majorHAnsi" w:hAnsiTheme="majorHAnsi" w:cs="宋体"/>
          <w:b/>
          <w:bCs/>
          <w:lang w:eastAsia="zh-CN"/>
        </w:rPr>
        <w:t>调整后的销售回报率</w:t>
      </w:r>
      <w:r>
        <w:rPr>
          <w:rFonts w:asciiTheme="majorHAnsi" w:hAnsiTheme="majorHAnsi" w:cs="宋体"/>
          <w:lang w:eastAsia="zh-CN"/>
        </w:rPr>
        <w:t>保持在</w:t>
      </w:r>
      <w:r>
        <w:rPr>
          <w:rFonts w:asciiTheme="majorHAnsi" w:hAnsiTheme="majorHAnsi" w:cs="宋体"/>
          <w:lang w:eastAsia="zh-CN"/>
        </w:rPr>
        <w:t>15.3%</w:t>
      </w:r>
      <w:r>
        <w:rPr>
          <w:rFonts w:asciiTheme="majorHAnsi" w:hAnsiTheme="majorHAnsi" w:cs="宋体"/>
          <w:lang w:eastAsia="zh-CN"/>
        </w:rPr>
        <w:t>，与上年同期持平。</w:t>
      </w:r>
    </w:p>
    <w:p w14:paraId="0AFA8876" w14:textId="77777777" w:rsidR="00E54383" w:rsidRDefault="00E54383">
      <w:pPr>
        <w:rPr>
          <w:rFonts w:asciiTheme="majorHAnsi" w:hAnsiTheme="majorHAnsi" w:cs="宋体"/>
          <w:lang w:eastAsia="zh-CN"/>
        </w:rPr>
      </w:pPr>
    </w:p>
    <w:p w14:paraId="03202DE8" w14:textId="4F82E4A7" w:rsidR="00E54383" w:rsidRDefault="00CB008F" w:rsidP="00564B53">
      <w:pPr>
        <w:spacing w:after="120"/>
        <w:jc w:val="left"/>
        <w:rPr>
          <w:rFonts w:asciiTheme="majorHAnsi" w:hAnsiTheme="majorHAnsi" w:cs="宋体"/>
          <w:b/>
          <w:bCs/>
          <w:szCs w:val="22"/>
          <w:lang w:eastAsia="de-DE"/>
        </w:rPr>
      </w:pPr>
      <w:r>
        <w:rPr>
          <w:rFonts w:asciiTheme="majorHAnsi" w:hAnsiTheme="majorHAnsi" w:cs="宋体"/>
          <w:b/>
          <w:lang w:eastAsia="zh-CN"/>
        </w:rPr>
        <w:t>上半年</w:t>
      </w:r>
      <w:r w:rsidR="007B5ABE">
        <w:rPr>
          <w:rFonts w:asciiTheme="majorHAnsi" w:hAnsiTheme="majorHAnsi" w:cs="宋体" w:hint="eastAsia"/>
          <w:b/>
          <w:lang w:eastAsia="zh-CN"/>
        </w:rPr>
        <w:t>成功推进</w:t>
      </w:r>
      <w:r>
        <w:rPr>
          <w:rFonts w:asciiTheme="majorHAnsi" w:hAnsiTheme="majorHAnsi" w:cs="宋体"/>
          <w:b/>
          <w:lang w:eastAsia="zh-CN"/>
        </w:rPr>
        <w:t>并购增长战略</w:t>
      </w:r>
    </w:p>
    <w:p w14:paraId="519F5C5B" w14:textId="1D256CF1" w:rsidR="00E54383" w:rsidRDefault="00CB008F">
      <w:pPr>
        <w:autoSpaceDE w:val="0"/>
        <w:autoSpaceDN w:val="0"/>
        <w:adjustRightInd w:val="0"/>
        <w:rPr>
          <w:rFonts w:asciiTheme="majorHAnsi" w:hAnsiTheme="majorHAnsi" w:cs="宋体"/>
          <w:lang w:eastAsia="zh-CN"/>
        </w:rPr>
      </w:pPr>
      <w:r>
        <w:rPr>
          <w:rFonts w:asciiTheme="majorHAnsi" w:hAnsiTheme="majorHAnsi" w:cs="宋体"/>
          <w:lang w:eastAsia="zh-CN"/>
        </w:rPr>
        <w:t>2026</w:t>
      </w:r>
      <w:r>
        <w:rPr>
          <w:rFonts w:asciiTheme="majorHAnsi" w:hAnsiTheme="majorHAnsi" w:cs="宋体"/>
          <w:lang w:eastAsia="zh-CN"/>
        </w:rPr>
        <w:t>年上半年，汉高在两大业务部门</w:t>
      </w:r>
      <w:r w:rsidR="007E64ED">
        <w:rPr>
          <w:rFonts w:asciiTheme="majorHAnsi" w:hAnsiTheme="majorHAnsi" w:cs="宋体" w:hint="eastAsia"/>
          <w:lang w:eastAsia="zh-CN"/>
        </w:rPr>
        <w:t>持续推进</w:t>
      </w:r>
      <w:r>
        <w:rPr>
          <w:rFonts w:asciiTheme="majorHAnsi" w:hAnsiTheme="majorHAnsi" w:cs="宋体"/>
          <w:lang w:eastAsia="zh-CN"/>
        </w:rPr>
        <w:t>并购</w:t>
      </w:r>
      <w:r w:rsidRPr="00DA4152">
        <w:rPr>
          <w:rFonts w:asciiTheme="majorHAnsi" w:hAnsiTheme="majorHAnsi" w:cs="宋体"/>
          <w:lang w:eastAsia="zh-CN"/>
        </w:rPr>
        <w:t>增长战略</w:t>
      </w:r>
      <w:r w:rsidR="007E64ED">
        <w:rPr>
          <w:rFonts w:asciiTheme="majorHAnsi" w:hAnsiTheme="majorHAnsi" w:cs="宋体" w:hint="eastAsia"/>
          <w:lang w:eastAsia="zh-CN"/>
        </w:rPr>
        <w:t>并</w:t>
      </w:r>
      <w:r>
        <w:rPr>
          <w:rFonts w:asciiTheme="majorHAnsi" w:hAnsiTheme="majorHAnsi" w:cs="宋体"/>
          <w:lang w:eastAsia="zh-CN"/>
        </w:rPr>
        <w:t>取得重大进展</w:t>
      </w:r>
      <w:r w:rsidR="007E64ED">
        <w:rPr>
          <w:rFonts w:asciiTheme="majorHAnsi" w:hAnsiTheme="majorHAnsi" w:cs="宋体" w:hint="eastAsia"/>
          <w:lang w:eastAsia="zh-CN"/>
        </w:rPr>
        <w:t>。</w:t>
      </w:r>
      <w:r w:rsidR="007E64ED" w:rsidRPr="007E64ED">
        <w:rPr>
          <w:rFonts w:asciiTheme="majorHAnsi" w:hAnsiTheme="majorHAnsi" w:cs="宋体"/>
          <w:lang w:eastAsia="zh-CN"/>
        </w:rPr>
        <w:t>并购增长战略是公司整体</w:t>
      </w:r>
      <w:r w:rsidR="007E64ED" w:rsidRPr="00DA4152">
        <w:rPr>
          <w:rFonts w:asciiTheme="majorHAnsi" w:hAnsiTheme="majorHAnsi" w:cs="宋体"/>
          <w:b/>
          <w:bCs/>
          <w:lang w:eastAsia="zh-CN"/>
        </w:rPr>
        <w:t>增长战略</w:t>
      </w:r>
      <w:r w:rsidR="007E64ED" w:rsidRPr="007E64ED">
        <w:rPr>
          <w:rFonts w:asciiTheme="majorHAnsi" w:hAnsiTheme="majorHAnsi" w:cs="宋体"/>
          <w:lang w:eastAsia="zh-CN"/>
        </w:rPr>
        <w:t>的重要组成部分。</w:t>
      </w:r>
      <w:r>
        <w:rPr>
          <w:rFonts w:asciiTheme="majorHAnsi" w:hAnsiTheme="majorHAnsi" w:cs="宋体"/>
          <w:lang w:eastAsia="zh-CN"/>
        </w:rPr>
        <w:t>通过近期公布的多项收购</w:t>
      </w:r>
      <w:r w:rsidR="007E64ED">
        <w:rPr>
          <w:rFonts w:asciiTheme="majorHAnsi" w:hAnsiTheme="majorHAnsi" w:cs="宋体" w:hint="eastAsia"/>
          <w:lang w:eastAsia="zh-CN"/>
        </w:rPr>
        <w:t>交易</w:t>
      </w:r>
      <w:r>
        <w:rPr>
          <w:rFonts w:asciiTheme="majorHAnsi" w:hAnsiTheme="majorHAnsi" w:cs="宋体"/>
          <w:lang w:eastAsia="zh-CN"/>
        </w:rPr>
        <w:t>，汉高</w:t>
      </w:r>
      <w:r w:rsidR="007E64ED">
        <w:rPr>
          <w:rFonts w:asciiTheme="majorHAnsi" w:hAnsiTheme="majorHAnsi" w:cs="宋体" w:hint="eastAsia"/>
          <w:lang w:eastAsia="zh-CN"/>
        </w:rPr>
        <w:t>总计投资</w:t>
      </w:r>
      <w:r>
        <w:rPr>
          <w:rFonts w:asciiTheme="majorHAnsi" w:hAnsiTheme="majorHAnsi" w:cs="宋体"/>
          <w:lang w:eastAsia="zh-CN"/>
        </w:rPr>
        <w:t>50</w:t>
      </w:r>
      <w:r>
        <w:rPr>
          <w:rFonts w:asciiTheme="majorHAnsi" w:hAnsiTheme="majorHAnsi" w:cs="宋体"/>
          <w:lang w:eastAsia="zh-CN"/>
        </w:rPr>
        <w:t>亿欧元，预计将新增约</w:t>
      </w:r>
      <w:r>
        <w:rPr>
          <w:rFonts w:asciiTheme="majorHAnsi" w:hAnsiTheme="majorHAnsi" w:cs="宋体"/>
          <w:lang w:eastAsia="zh-CN"/>
        </w:rPr>
        <w:t>16</w:t>
      </w:r>
      <w:r>
        <w:rPr>
          <w:rFonts w:asciiTheme="majorHAnsi" w:hAnsiTheme="majorHAnsi" w:cs="宋体"/>
          <w:lang w:eastAsia="zh-CN"/>
        </w:rPr>
        <w:t>亿欧元的年度合并销售额。截至目前，五项交易中已有四项顺利完成</w:t>
      </w:r>
      <w:r w:rsidR="007E64ED">
        <w:rPr>
          <w:rFonts w:asciiTheme="majorHAnsi" w:hAnsiTheme="majorHAnsi" w:cs="宋体" w:hint="eastAsia"/>
          <w:lang w:eastAsia="zh-CN"/>
        </w:rPr>
        <w:t>交割，包括</w:t>
      </w:r>
      <w:r>
        <w:rPr>
          <w:rFonts w:asciiTheme="majorHAnsi" w:hAnsiTheme="majorHAnsi" w:cs="宋体"/>
          <w:lang w:eastAsia="zh-CN"/>
        </w:rPr>
        <w:t>粘合剂技术业务部的</w:t>
      </w:r>
      <w:r>
        <w:rPr>
          <w:rFonts w:asciiTheme="majorHAnsi" w:hAnsiTheme="majorHAnsi" w:cs="宋体"/>
          <w:lang w:eastAsia="zh-CN"/>
        </w:rPr>
        <w:t>Wetherby Laroc</w:t>
      </w:r>
      <w:r>
        <w:rPr>
          <w:rFonts w:asciiTheme="majorHAnsi" w:hAnsiTheme="majorHAnsi" w:cs="宋体"/>
          <w:lang w:eastAsia="zh-CN"/>
        </w:rPr>
        <w:t>与</w:t>
      </w:r>
      <w:r>
        <w:rPr>
          <w:rFonts w:asciiTheme="majorHAnsi" w:hAnsiTheme="majorHAnsi" w:cs="宋体"/>
          <w:lang w:eastAsia="zh-CN"/>
        </w:rPr>
        <w:t>ATP Adhesive Systems</w:t>
      </w:r>
      <w:r>
        <w:rPr>
          <w:rFonts w:asciiTheme="majorHAnsi" w:hAnsiTheme="majorHAnsi" w:cs="宋体"/>
          <w:lang w:eastAsia="zh-CN"/>
        </w:rPr>
        <w:t>，以及消费品牌业务部的</w:t>
      </w:r>
      <w:r>
        <w:rPr>
          <w:rFonts w:asciiTheme="majorHAnsi" w:hAnsiTheme="majorHAnsi" w:cs="宋体"/>
          <w:lang w:eastAsia="zh-CN"/>
        </w:rPr>
        <w:t>Not Your Mother’s</w:t>
      </w:r>
      <w:r>
        <w:rPr>
          <w:rFonts w:asciiTheme="majorHAnsi" w:hAnsiTheme="majorHAnsi" w:cs="宋体"/>
          <w:lang w:eastAsia="zh-CN"/>
        </w:rPr>
        <w:t>和</w:t>
      </w:r>
      <w:r w:rsidR="007E64ED">
        <w:rPr>
          <w:rFonts w:asciiTheme="majorHAnsi" w:hAnsiTheme="majorHAnsi" w:cs="宋体" w:hint="eastAsia"/>
          <w:lang w:eastAsia="zh-CN"/>
        </w:rPr>
        <w:t>近期</w:t>
      </w:r>
      <w:r>
        <w:rPr>
          <w:rFonts w:asciiTheme="majorHAnsi" w:hAnsiTheme="majorHAnsi" w:cs="宋体"/>
          <w:lang w:eastAsia="zh-CN"/>
        </w:rPr>
        <w:t>完成</w:t>
      </w:r>
      <w:r w:rsidR="007E64ED">
        <w:rPr>
          <w:rFonts w:asciiTheme="majorHAnsi" w:hAnsiTheme="majorHAnsi" w:cs="宋体" w:hint="eastAsia"/>
          <w:lang w:eastAsia="zh-CN"/>
        </w:rPr>
        <w:t>收购</w:t>
      </w:r>
      <w:r>
        <w:rPr>
          <w:rFonts w:asciiTheme="majorHAnsi" w:hAnsiTheme="majorHAnsi" w:cs="宋体" w:hint="eastAsia"/>
          <w:lang w:eastAsia="zh-CN"/>
        </w:rPr>
        <w:t>的</w:t>
      </w:r>
      <w:r w:rsidR="007E64ED">
        <w:rPr>
          <w:rFonts w:asciiTheme="majorHAnsi" w:hAnsiTheme="majorHAnsi" w:cs="宋体" w:hint="eastAsia"/>
          <w:lang w:eastAsia="zh-CN"/>
        </w:rPr>
        <w:t>欧拉裴（</w:t>
      </w:r>
      <w:r>
        <w:rPr>
          <w:rFonts w:asciiTheme="majorHAnsi" w:hAnsiTheme="majorHAnsi" w:cs="宋体"/>
          <w:lang w:eastAsia="zh-CN"/>
        </w:rPr>
        <w:t>OLAPLEX</w:t>
      </w:r>
      <w:r w:rsidR="007E64ED">
        <w:rPr>
          <w:rFonts w:asciiTheme="majorHAnsi" w:hAnsiTheme="majorHAnsi" w:cs="宋体" w:hint="eastAsia"/>
          <w:lang w:eastAsia="zh-CN"/>
        </w:rPr>
        <w:t>）</w:t>
      </w:r>
      <w:r>
        <w:rPr>
          <w:rFonts w:asciiTheme="majorHAnsi" w:hAnsiTheme="majorHAnsi" w:cs="宋体"/>
          <w:lang w:eastAsia="zh-CN"/>
        </w:rPr>
        <w:t>。粘合剂业务对斯塔尔集团（</w:t>
      </w:r>
      <w:r>
        <w:rPr>
          <w:rFonts w:asciiTheme="majorHAnsi" w:hAnsiTheme="majorHAnsi" w:cs="宋体"/>
          <w:lang w:eastAsia="zh-CN"/>
        </w:rPr>
        <w:t>Stahl Group</w:t>
      </w:r>
      <w:r>
        <w:rPr>
          <w:rFonts w:asciiTheme="majorHAnsi" w:hAnsiTheme="majorHAnsi" w:cs="宋体"/>
          <w:lang w:eastAsia="zh-CN"/>
        </w:rPr>
        <w:t>）的收购预计将于</w:t>
      </w:r>
      <w:r>
        <w:rPr>
          <w:rFonts w:asciiTheme="majorHAnsi" w:hAnsiTheme="majorHAnsi" w:cs="宋体"/>
          <w:lang w:eastAsia="zh-CN"/>
        </w:rPr>
        <w:t>2026</w:t>
      </w:r>
      <w:r>
        <w:rPr>
          <w:rFonts w:asciiTheme="majorHAnsi" w:hAnsiTheme="majorHAnsi" w:cs="宋体"/>
          <w:lang w:eastAsia="zh-CN"/>
        </w:rPr>
        <w:t>财年下半年完成</w:t>
      </w:r>
      <w:r w:rsidR="007E64ED">
        <w:rPr>
          <w:rFonts w:asciiTheme="majorHAnsi" w:hAnsiTheme="majorHAnsi" w:cs="宋体" w:hint="eastAsia"/>
          <w:lang w:eastAsia="zh-CN"/>
        </w:rPr>
        <w:t>交割</w:t>
      </w:r>
      <w:r>
        <w:rPr>
          <w:rFonts w:asciiTheme="majorHAnsi" w:hAnsiTheme="majorHAnsi" w:cs="宋体"/>
          <w:lang w:eastAsia="zh-CN"/>
        </w:rPr>
        <w:t>。</w:t>
      </w:r>
    </w:p>
    <w:p w14:paraId="69A6E211" w14:textId="77777777" w:rsidR="00E54383" w:rsidRDefault="00E54383">
      <w:pPr>
        <w:autoSpaceDE w:val="0"/>
        <w:autoSpaceDN w:val="0"/>
        <w:adjustRightInd w:val="0"/>
        <w:rPr>
          <w:rFonts w:asciiTheme="majorHAnsi" w:hAnsiTheme="majorHAnsi" w:cs="宋体"/>
          <w:lang w:eastAsia="zh-CN"/>
        </w:rPr>
      </w:pPr>
    </w:p>
    <w:p w14:paraId="049BB23A" w14:textId="3684EEA8" w:rsidR="00E54383" w:rsidRDefault="00CB008F">
      <w:pPr>
        <w:autoSpaceDE w:val="0"/>
        <w:autoSpaceDN w:val="0"/>
        <w:adjustRightInd w:val="0"/>
        <w:rPr>
          <w:rFonts w:asciiTheme="majorHAnsi" w:hAnsiTheme="majorHAnsi" w:cs="宋体"/>
          <w:lang w:eastAsia="zh-CN"/>
        </w:rPr>
      </w:pPr>
      <w:r>
        <w:rPr>
          <w:rFonts w:asciiTheme="majorHAnsi" w:hAnsiTheme="majorHAnsi" w:cs="宋体"/>
          <w:lang w:eastAsia="zh-CN"/>
        </w:rPr>
        <w:t>通过收购年销售额约</w:t>
      </w:r>
      <w:r>
        <w:rPr>
          <w:rFonts w:asciiTheme="majorHAnsi" w:hAnsiTheme="majorHAnsi" w:cs="宋体"/>
          <w:lang w:eastAsia="zh-CN"/>
        </w:rPr>
        <w:t>3.70</w:t>
      </w:r>
      <w:r>
        <w:rPr>
          <w:rFonts w:asciiTheme="majorHAnsi" w:hAnsiTheme="majorHAnsi" w:cs="宋体"/>
          <w:lang w:eastAsia="zh-CN"/>
        </w:rPr>
        <w:t>亿欧元的高端护发品牌</w:t>
      </w:r>
      <w:r w:rsidR="007A749D" w:rsidRPr="00DA4152">
        <w:rPr>
          <w:rFonts w:asciiTheme="majorHAnsi" w:hAnsiTheme="majorHAnsi" w:cs="宋体" w:hint="eastAsia"/>
          <w:b/>
          <w:bCs/>
          <w:lang w:eastAsia="zh-CN"/>
        </w:rPr>
        <w:t>欧拉裴（</w:t>
      </w:r>
      <w:r w:rsidRPr="007A749D">
        <w:rPr>
          <w:rFonts w:asciiTheme="majorHAnsi" w:hAnsiTheme="majorHAnsi" w:cs="宋体"/>
          <w:b/>
          <w:bCs/>
          <w:lang w:eastAsia="zh-CN"/>
        </w:rPr>
        <w:t>OLAPLEX</w:t>
      </w:r>
      <w:r w:rsidR="007A749D" w:rsidRPr="007A749D">
        <w:rPr>
          <w:rFonts w:asciiTheme="majorHAnsi" w:hAnsiTheme="majorHAnsi" w:cs="宋体" w:hint="eastAsia"/>
          <w:b/>
          <w:bCs/>
          <w:lang w:eastAsia="zh-CN"/>
        </w:rPr>
        <w:t>）</w:t>
      </w:r>
      <w:r>
        <w:rPr>
          <w:rFonts w:asciiTheme="majorHAnsi" w:hAnsiTheme="majorHAnsi" w:cs="宋体"/>
          <w:lang w:eastAsia="zh-CN"/>
        </w:rPr>
        <w:t>，汉高进一步夯实了其在高端护发赛道的全球布局，</w:t>
      </w:r>
      <w:r w:rsidR="007A749D">
        <w:rPr>
          <w:rFonts w:asciiTheme="majorHAnsi" w:hAnsiTheme="majorHAnsi" w:cs="宋体" w:hint="eastAsia"/>
          <w:lang w:eastAsia="zh-CN"/>
        </w:rPr>
        <w:t>并</w:t>
      </w:r>
      <w:r w:rsidR="008D2331" w:rsidRPr="008D2331">
        <w:rPr>
          <w:rFonts w:asciiTheme="majorHAnsi" w:hAnsiTheme="majorHAnsi" w:cs="宋体"/>
          <w:lang w:eastAsia="zh-CN"/>
        </w:rPr>
        <w:t>跃居全球专业美发业务领域第二大企业</w:t>
      </w:r>
      <w:r>
        <w:rPr>
          <w:rFonts w:asciiTheme="majorHAnsi" w:hAnsiTheme="majorHAnsi" w:cs="宋体"/>
          <w:lang w:eastAsia="zh-CN"/>
        </w:rPr>
        <w:t>。高端护发市场具备较高的发展吸引力，预计未来几年的复合年增长率约为</w:t>
      </w:r>
      <w:r>
        <w:rPr>
          <w:rFonts w:asciiTheme="majorHAnsi" w:hAnsiTheme="majorHAnsi" w:cs="宋体"/>
          <w:lang w:eastAsia="zh-CN"/>
        </w:rPr>
        <w:t>5%</w:t>
      </w:r>
      <w:r>
        <w:rPr>
          <w:rFonts w:asciiTheme="majorHAnsi" w:hAnsiTheme="majorHAnsi" w:cs="宋体"/>
          <w:lang w:eastAsia="zh-CN"/>
        </w:rPr>
        <w:t>。</w:t>
      </w:r>
      <w:r w:rsidR="008D2331" w:rsidRPr="008D2331">
        <w:rPr>
          <w:rFonts w:asciiTheme="majorHAnsi" w:hAnsiTheme="majorHAnsi" w:cs="宋体"/>
          <w:lang w:eastAsia="zh-CN"/>
        </w:rPr>
        <w:t>欧拉裴</w:t>
      </w:r>
      <w:r>
        <w:rPr>
          <w:rFonts w:asciiTheme="majorHAnsi" w:hAnsiTheme="majorHAnsi" w:cs="宋体"/>
          <w:lang w:eastAsia="zh-CN"/>
        </w:rPr>
        <w:t>是成熟的高端护发品牌，</w:t>
      </w:r>
      <w:r w:rsidR="008D2331">
        <w:rPr>
          <w:rFonts w:asciiTheme="majorHAnsi" w:hAnsiTheme="majorHAnsi" w:cs="宋体" w:hint="eastAsia"/>
          <w:lang w:eastAsia="zh-CN"/>
        </w:rPr>
        <w:t>拥有以科学为基础的高</w:t>
      </w:r>
      <w:r>
        <w:rPr>
          <w:rFonts w:asciiTheme="majorHAnsi" w:hAnsiTheme="majorHAnsi" w:cs="宋体"/>
          <w:lang w:eastAsia="zh-CN"/>
        </w:rPr>
        <w:t>性能</w:t>
      </w:r>
      <w:r w:rsidR="008D2331">
        <w:rPr>
          <w:rFonts w:asciiTheme="majorHAnsi" w:hAnsiTheme="majorHAnsi" w:cs="宋体" w:hint="eastAsia"/>
          <w:lang w:eastAsia="zh-CN"/>
        </w:rPr>
        <w:t>产品组合</w:t>
      </w:r>
      <w:r>
        <w:rPr>
          <w:rFonts w:asciiTheme="majorHAnsi" w:hAnsiTheme="majorHAnsi" w:cs="宋体"/>
          <w:lang w:eastAsia="zh-CN"/>
        </w:rPr>
        <w:t>。</w:t>
      </w:r>
      <w:r w:rsidR="008D2331">
        <w:rPr>
          <w:rFonts w:asciiTheme="majorHAnsi" w:hAnsiTheme="majorHAnsi" w:cs="宋体" w:hint="eastAsia"/>
          <w:lang w:eastAsia="zh-CN"/>
        </w:rPr>
        <w:t>随着此次</w:t>
      </w:r>
      <w:r>
        <w:rPr>
          <w:rFonts w:asciiTheme="majorHAnsi" w:hAnsiTheme="majorHAnsi" w:cs="宋体"/>
          <w:lang w:eastAsia="zh-CN"/>
        </w:rPr>
        <w:t>交易的完成，</w:t>
      </w:r>
      <w:r w:rsidR="008D2331">
        <w:rPr>
          <w:rFonts w:asciiTheme="majorHAnsi" w:hAnsiTheme="majorHAnsi" w:cs="宋体"/>
          <w:lang w:eastAsia="zh-CN"/>
        </w:rPr>
        <w:t>汉高</w:t>
      </w:r>
      <w:r>
        <w:rPr>
          <w:rFonts w:asciiTheme="majorHAnsi" w:hAnsiTheme="majorHAnsi" w:cs="宋体"/>
          <w:lang w:eastAsia="zh-CN"/>
        </w:rPr>
        <w:t>进一步巩固了</w:t>
      </w:r>
      <w:r w:rsidR="008D2331">
        <w:rPr>
          <w:rFonts w:asciiTheme="majorHAnsi" w:hAnsiTheme="majorHAnsi" w:cs="宋体" w:hint="eastAsia"/>
          <w:lang w:eastAsia="zh-CN"/>
        </w:rPr>
        <w:t>其</w:t>
      </w:r>
      <w:r>
        <w:rPr>
          <w:rFonts w:asciiTheme="majorHAnsi" w:hAnsiTheme="majorHAnsi" w:cs="宋体"/>
          <w:lang w:eastAsia="zh-CN"/>
        </w:rPr>
        <w:t>在护发这一消费品牌业务核心品类</w:t>
      </w:r>
      <w:r w:rsidR="008D2331">
        <w:rPr>
          <w:rFonts w:asciiTheme="majorHAnsi" w:hAnsiTheme="majorHAnsi" w:cs="宋体" w:hint="eastAsia"/>
          <w:lang w:eastAsia="zh-CN"/>
        </w:rPr>
        <w:t>中</w:t>
      </w:r>
      <w:r>
        <w:rPr>
          <w:rFonts w:asciiTheme="majorHAnsi" w:hAnsiTheme="majorHAnsi" w:cs="宋体"/>
          <w:lang w:eastAsia="zh-CN"/>
        </w:rPr>
        <w:t>的全球市场地位。汉高有信心把握交叉销售机遇，强化专业零售与美发沙龙两大分销渠道，推动该业务实现大幅增长。此外，</w:t>
      </w:r>
      <w:r w:rsidR="008D2331">
        <w:rPr>
          <w:rFonts w:asciiTheme="majorHAnsi" w:hAnsiTheme="majorHAnsi" w:cs="宋体" w:hint="eastAsia"/>
          <w:lang w:eastAsia="zh-CN"/>
        </w:rPr>
        <w:t>此</w:t>
      </w:r>
      <w:r>
        <w:rPr>
          <w:rFonts w:asciiTheme="majorHAnsi" w:hAnsiTheme="majorHAnsi" w:cs="宋体"/>
          <w:lang w:eastAsia="zh-CN"/>
        </w:rPr>
        <w:t>次收购还带来了</w:t>
      </w:r>
      <w:r w:rsidR="008D2331">
        <w:rPr>
          <w:rFonts w:asciiTheme="majorHAnsi" w:hAnsiTheme="majorHAnsi" w:cs="宋体" w:hint="eastAsia"/>
          <w:lang w:eastAsia="zh-CN"/>
        </w:rPr>
        <w:t>有吸引力</w:t>
      </w:r>
      <w:r>
        <w:rPr>
          <w:rFonts w:asciiTheme="majorHAnsi" w:hAnsiTheme="majorHAnsi" w:cs="宋体"/>
          <w:lang w:eastAsia="zh-CN"/>
        </w:rPr>
        <w:t>的创新与技术发展机遇。</w:t>
      </w:r>
    </w:p>
    <w:p w14:paraId="641103E8" w14:textId="77777777" w:rsidR="00E54383" w:rsidRDefault="00E54383">
      <w:pPr>
        <w:autoSpaceDE w:val="0"/>
        <w:autoSpaceDN w:val="0"/>
        <w:adjustRightInd w:val="0"/>
        <w:rPr>
          <w:rFonts w:asciiTheme="majorHAnsi" w:hAnsiTheme="majorHAnsi" w:cs="宋体"/>
          <w:lang w:eastAsia="zh-CN"/>
        </w:rPr>
      </w:pPr>
    </w:p>
    <w:p w14:paraId="6A5B9852" w14:textId="3427D255" w:rsidR="00E54383" w:rsidRDefault="00CB008F">
      <w:pPr>
        <w:rPr>
          <w:rFonts w:asciiTheme="majorHAnsi" w:hAnsiTheme="majorHAnsi" w:cs="宋体"/>
          <w:lang w:eastAsia="zh-CN"/>
        </w:rPr>
      </w:pPr>
      <w:r>
        <w:rPr>
          <w:rFonts w:asciiTheme="majorHAnsi" w:hAnsiTheme="majorHAnsi" w:cs="宋体"/>
          <w:b/>
          <w:lang w:eastAsia="zh-CN"/>
        </w:rPr>
        <w:t>ATP Adhesive Systems</w:t>
      </w:r>
      <w:r>
        <w:rPr>
          <w:rFonts w:asciiTheme="majorHAnsi" w:hAnsiTheme="majorHAnsi" w:cs="宋体"/>
          <w:lang w:eastAsia="zh-CN"/>
        </w:rPr>
        <w:t>的年销售额约为</w:t>
      </w:r>
      <w:r>
        <w:rPr>
          <w:rFonts w:asciiTheme="majorHAnsi" w:hAnsiTheme="majorHAnsi" w:cs="宋体"/>
          <w:lang w:eastAsia="zh-CN"/>
        </w:rPr>
        <w:t>2.70</w:t>
      </w:r>
      <w:r>
        <w:rPr>
          <w:rFonts w:asciiTheme="majorHAnsi" w:hAnsiTheme="majorHAnsi" w:cs="宋体"/>
          <w:lang w:eastAsia="zh-CN"/>
        </w:rPr>
        <w:t>亿欧元。</w:t>
      </w:r>
      <w:r w:rsidR="00770C51">
        <w:rPr>
          <w:rFonts w:asciiTheme="majorHAnsi" w:hAnsiTheme="majorHAnsi" w:cs="宋体" w:hint="eastAsia"/>
          <w:lang w:eastAsia="zh-CN"/>
        </w:rPr>
        <w:t>通过这一收购</w:t>
      </w:r>
      <w:r>
        <w:rPr>
          <w:rFonts w:asciiTheme="majorHAnsi" w:hAnsiTheme="majorHAnsi" w:cs="宋体"/>
          <w:lang w:eastAsia="zh-CN"/>
        </w:rPr>
        <w:t>，汉高</w:t>
      </w:r>
      <w:r w:rsidR="00770C51">
        <w:rPr>
          <w:rFonts w:asciiTheme="majorHAnsi" w:hAnsiTheme="majorHAnsi" w:cs="宋体" w:hint="eastAsia"/>
          <w:lang w:eastAsia="zh-CN"/>
        </w:rPr>
        <w:t>得以</w:t>
      </w:r>
      <w:r>
        <w:rPr>
          <w:rFonts w:asciiTheme="majorHAnsi" w:hAnsiTheme="majorHAnsi" w:cs="宋体"/>
          <w:lang w:eastAsia="zh-CN"/>
        </w:rPr>
        <w:t>将产品</w:t>
      </w:r>
      <w:r w:rsidR="00770C51">
        <w:rPr>
          <w:rFonts w:asciiTheme="majorHAnsi" w:hAnsiTheme="majorHAnsi" w:cs="宋体" w:hint="eastAsia"/>
          <w:lang w:eastAsia="zh-CN"/>
        </w:rPr>
        <w:t>组合</w:t>
      </w:r>
      <w:r>
        <w:rPr>
          <w:rFonts w:asciiTheme="majorHAnsi" w:hAnsiTheme="majorHAnsi" w:cs="宋体"/>
          <w:lang w:eastAsia="zh-CN"/>
        </w:rPr>
        <w:t>拓展至液态技术范畴之外，</w:t>
      </w:r>
      <w:r w:rsidR="00770C51">
        <w:rPr>
          <w:rFonts w:asciiTheme="majorHAnsi" w:hAnsiTheme="majorHAnsi" w:cs="宋体" w:hint="eastAsia"/>
          <w:lang w:eastAsia="zh-CN"/>
        </w:rPr>
        <w:t>为</w:t>
      </w:r>
      <w:r>
        <w:rPr>
          <w:rFonts w:asciiTheme="majorHAnsi" w:hAnsiTheme="majorHAnsi" w:cs="宋体"/>
          <w:lang w:eastAsia="zh-CN"/>
        </w:rPr>
        <w:t>高性能水性特种胶带</w:t>
      </w:r>
      <w:r w:rsidR="00770C51">
        <w:rPr>
          <w:rFonts w:asciiTheme="majorHAnsi" w:hAnsiTheme="majorHAnsi" w:cs="宋体"/>
          <w:lang w:eastAsia="zh-CN"/>
        </w:rPr>
        <w:t>搭建起</w:t>
      </w:r>
      <w:r>
        <w:rPr>
          <w:rFonts w:asciiTheme="majorHAnsi" w:hAnsiTheme="majorHAnsi" w:cs="宋体"/>
          <w:lang w:eastAsia="zh-CN"/>
        </w:rPr>
        <w:t>全新增长平台。该市场前景广阔，预计年</w:t>
      </w:r>
      <w:r w:rsidR="00770C51">
        <w:rPr>
          <w:rFonts w:asciiTheme="majorHAnsi" w:hAnsiTheme="majorHAnsi" w:cs="宋体" w:hint="eastAsia"/>
          <w:lang w:eastAsia="zh-CN"/>
        </w:rPr>
        <w:t>均增长率</w:t>
      </w:r>
      <w:r>
        <w:rPr>
          <w:rFonts w:asciiTheme="majorHAnsi" w:hAnsiTheme="majorHAnsi" w:cs="宋体"/>
          <w:lang w:eastAsia="zh-CN"/>
        </w:rPr>
        <w:t>约为</w:t>
      </w:r>
      <w:r>
        <w:rPr>
          <w:rFonts w:asciiTheme="majorHAnsi" w:hAnsiTheme="majorHAnsi" w:cs="宋体"/>
          <w:lang w:eastAsia="zh-CN"/>
        </w:rPr>
        <w:t>7%</w:t>
      </w:r>
      <w:r>
        <w:rPr>
          <w:rFonts w:asciiTheme="majorHAnsi" w:hAnsiTheme="majorHAnsi" w:cs="宋体"/>
          <w:lang w:eastAsia="zh-CN"/>
        </w:rPr>
        <w:t>。作为溶剂型</w:t>
      </w:r>
      <w:r w:rsidR="00770C51">
        <w:rPr>
          <w:rFonts w:asciiTheme="majorHAnsi" w:hAnsiTheme="majorHAnsi" w:cs="宋体" w:hint="eastAsia"/>
          <w:lang w:eastAsia="zh-CN"/>
        </w:rPr>
        <w:t>解决方案</w:t>
      </w:r>
      <w:r>
        <w:rPr>
          <w:rFonts w:asciiTheme="majorHAnsi" w:hAnsiTheme="majorHAnsi" w:cs="宋体"/>
          <w:lang w:eastAsia="zh-CN"/>
        </w:rPr>
        <w:t>更可持续</w:t>
      </w:r>
      <w:r w:rsidR="00770C51">
        <w:rPr>
          <w:rFonts w:asciiTheme="majorHAnsi" w:hAnsiTheme="majorHAnsi" w:cs="宋体"/>
          <w:lang w:eastAsia="zh-CN"/>
        </w:rPr>
        <w:t>的</w:t>
      </w:r>
      <w:r>
        <w:rPr>
          <w:rFonts w:asciiTheme="majorHAnsi" w:hAnsiTheme="majorHAnsi" w:cs="宋体"/>
          <w:lang w:eastAsia="zh-CN"/>
        </w:rPr>
        <w:t>替代</w:t>
      </w:r>
      <w:r w:rsidR="00770C51">
        <w:rPr>
          <w:rFonts w:asciiTheme="majorHAnsi" w:hAnsiTheme="majorHAnsi" w:cs="宋体" w:hint="eastAsia"/>
          <w:lang w:eastAsia="zh-CN"/>
        </w:rPr>
        <w:t>选择</w:t>
      </w:r>
      <w:r>
        <w:rPr>
          <w:rFonts w:asciiTheme="majorHAnsi" w:hAnsiTheme="majorHAnsi" w:cs="宋体"/>
          <w:lang w:eastAsia="zh-CN"/>
        </w:rPr>
        <w:t>，水性特种胶带的市场份额正在持续提升。其可将挥发性有机化合物（</w:t>
      </w:r>
      <w:r>
        <w:rPr>
          <w:rFonts w:asciiTheme="majorHAnsi" w:hAnsiTheme="majorHAnsi" w:cs="宋体"/>
          <w:lang w:eastAsia="zh-CN"/>
        </w:rPr>
        <w:t>VOC</w:t>
      </w:r>
      <w:r>
        <w:rPr>
          <w:rFonts w:asciiTheme="majorHAnsi" w:hAnsiTheme="majorHAnsi" w:cs="宋体"/>
          <w:lang w:eastAsia="zh-CN"/>
        </w:rPr>
        <w:t>）排放量最高降低</w:t>
      </w:r>
      <w:r>
        <w:rPr>
          <w:rFonts w:asciiTheme="majorHAnsi" w:hAnsiTheme="majorHAnsi" w:cs="宋体"/>
          <w:lang w:eastAsia="zh-CN"/>
        </w:rPr>
        <w:t>90%</w:t>
      </w:r>
      <w:r>
        <w:rPr>
          <w:rFonts w:asciiTheme="majorHAnsi" w:hAnsiTheme="majorHAnsi" w:cs="宋体"/>
          <w:lang w:eastAsia="zh-CN"/>
        </w:rPr>
        <w:t>，</w:t>
      </w:r>
      <w:r w:rsidR="00770C51">
        <w:rPr>
          <w:rFonts w:asciiTheme="majorHAnsi" w:hAnsiTheme="majorHAnsi" w:cs="宋体" w:hint="eastAsia"/>
          <w:lang w:eastAsia="zh-CN"/>
        </w:rPr>
        <w:t>将</w:t>
      </w:r>
      <w:r>
        <w:rPr>
          <w:rFonts w:asciiTheme="majorHAnsi" w:hAnsiTheme="majorHAnsi" w:cs="宋体"/>
          <w:lang w:eastAsia="zh-CN"/>
        </w:rPr>
        <w:t>碳足迹最多</w:t>
      </w:r>
      <w:r w:rsidR="00770C51">
        <w:rPr>
          <w:rFonts w:asciiTheme="majorHAnsi" w:hAnsiTheme="majorHAnsi" w:cs="宋体" w:hint="eastAsia"/>
          <w:lang w:eastAsia="zh-CN"/>
        </w:rPr>
        <w:t>降低</w:t>
      </w:r>
      <w:r>
        <w:rPr>
          <w:rFonts w:asciiTheme="majorHAnsi" w:hAnsiTheme="majorHAnsi" w:cs="宋体"/>
          <w:lang w:eastAsia="zh-CN"/>
        </w:rPr>
        <w:t>60%</w:t>
      </w:r>
      <w:r>
        <w:rPr>
          <w:rFonts w:asciiTheme="majorHAnsi" w:hAnsiTheme="majorHAnsi" w:cs="宋体"/>
          <w:lang w:eastAsia="zh-CN"/>
        </w:rPr>
        <w:t>。</w:t>
      </w:r>
      <w:r>
        <w:rPr>
          <w:rFonts w:asciiTheme="majorHAnsi" w:hAnsiTheme="majorHAnsi" w:cs="宋体"/>
          <w:lang w:eastAsia="zh-CN"/>
        </w:rPr>
        <w:t>ATP</w:t>
      </w:r>
      <w:r>
        <w:rPr>
          <w:rFonts w:asciiTheme="majorHAnsi" w:hAnsiTheme="majorHAnsi" w:cs="宋体"/>
          <w:lang w:eastAsia="zh-CN"/>
        </w:rPr>
        <w:t>的特种胶带</w:t>
      </w:r>
      <w:r w:rsidR="00770C51">
        <w:rPr>
          <w:rFonts w:asciiTheme="majorHAnsi" w:hAnsiTheme="majorHAnsi" w:cs="宋体" w:hint="eastAsia"/>
          <w:lang w:eastAsia="zh-CN"/>
        </w:rPr>
        <w:t>已应用于例如</w:t>
      </w:r>
      <w:r>
        <w:rPr>
          <w:rFonts w:asciiTheme="majorHAnsi" w:hAnsiTheme="majorHAnsi" w:cs="宋体"/>
          <w:lang w:eastAsia="zh-CN"/>
        </w:rPr>
        <w:t>汽车高级驾驶辅助系统等领域。本次收购同时</w:t>
      </w:r>
      <w:r w:rsidR="00770C51">
        <w:rPr>
          <w:rFonts w:asciiTheme="majorHAnsi" w:hAnsiTheme="majorHAnsi" w:cs="宋体" w:hint="eastAsia"/>
          <w:lang w:eastAsia="zh-CN"/>
        </w:rPr>
        <w:t>也</w:t>
      </w:r>
      <w:r>
        <w:rPr>
          <w:rFonts w:asciiTheme="majorHAnsi" w:hAnsiTheme="majorHAnsi" w:cs="宋体"/>
          <w:lang w:eastAsia="zh-CN"/>
        </w:rPr>
        <w:t>强化了汉高的创新能力，带来</w:t>
      </w:r>
      <w:r w:rsidR="00770C51">
        <w:rPr>
          <w:rFonts w:asciiTheme="majorHAnsi" w:hAnsiTheme="majorHAnsi" w:cs="宋体" w:hint="eastAsia"/>
          <w:lang w:eastAsia="zh-CN"/>
        </w:rPr>
        <w:t>具有吸引力</w:t>
      </w:r>
      <w:r>
        <w:rPr>
          <w:rFonts w:asciiTheme="majorHAnsi" w:hAnsiTheme="majorHAnsi" w:cs="宋体"/>
          <w:lang w:eastAsia="zh-CN"/>
        </w:rPr>
        <w:t>的交叉销售机会，进一步巩固了汉高在可持续</w:t>
      </w:r>
      <w:r>
        <w:rPr>
          <w:rFonts w:asciiTheme="majorHAnsi" w:hAnsiTheme="majorHAnsi" w:cs="宋体" w:hint="eastAsia"/>
          <w:lang w:eastAsia="zh-CN"/>
        </w:rPr>
        <w:t>粘合剂</w:t>
      </w:r>
      <w:r>
        <w:rPr>
          <w:rFonts w:asciiTheme="majorHAnsi" w:hAnsiTheme="majorHAnsi" w:cs="宋体"/>
          <w:lang w:eastAsia="zh-CN"/>
        </w:rPr>
        <w:t>解决方案市场的领先地位。</w:t>
      </w:r>
    </w:p>
    <w:p w14:paraId="56EF679E" w14:textId="77777777" w:rsidR="00E54383" w:rsidRDefault="00E54383">
      <w:pPr>
        <w:rPr>
          <w:rFonts w:asciiTheme="majorHAnsi" w:hAnsiTheme="majorHAnsi" w:cs="宋体"/>
          <w:lang w:eastAsia="zh-CN"/>
        </w:rPr>
      </w:pPr>
    </w:p>
    <w:p w14:paraId="7B0B29C6" w14:textId="3280C9F9" w:rsidR="00F657E0" w:rsidRDefault="00CB008F" w:rsidP="00F657E0">
      <w:pPr>
        <w:rPr>
          <w:rFonts w:asciiTheme="majorHAnsi" w:hAnsiTheme="majorHAnsi" w:cs="宋体"/>
          <w:lang w:eastAsia="zh-CN"/>
        </w:rPr>
      </w:pPr>
      <w:r>
        <w:rPr>
          <w:rFonts w:asciiTheme="majorHAnsi" w:hAnsiTheme="majorHAnsi" w:cs="宋体"/>
          <w:lang w:eastAsia="zh-CN"/>
        </w:rPr>
        <w:t>汉高预计，近期完成的各项收购将于本财年开始对销售额及利润产生</w:t>
      </w:r>
      <w:r>
        <w:rPr>
          <w:rFonts w:asciiTheme="majorHAnsi" w:hAnsiTheme="majorHAnsi" w:cs="宋体" w:hint="eastAsia"/>
          <w:lang w:eastAsia="zh-CN"/>
        </w:rPr>
        <w:t>积极</w:t>
      </w:r>
      <w:r>
        <w:rPr>
          <w:rFonts w:asciiTheme="majorHAnsi" w:hAnsiTheme="majorHAnsi" w:cs="宋体"/>
          <w:lang w:eastAsia="zh-CN"/>
        </w:rPr>
        <w:t>贡献。</w:t>
      </w:r>
      <w:r>
        <w:rPr>
          <w:rFonts w:asciiTheme="majorHAnsi" w:hAnsiTheme="majorHAnsi" w:cs="宋体"/>
          <w:lang w:eastAsia="zh-CN"/>
        </w:rPr>
        <w:t>2026</w:t>
      </w:r>
      <w:r>
        <w:rPr>
          <w:rFonts w:asciiTheme="majorHAnsi" w:hAnsiTheme="majorHAnsi" w:cs="宋体"/>
          <w:lang w:eastAsia="zh-CN"/>
        </w:rPr>
        <w:t>年，</w:t>
      </w:r>
      <w:r>
        <w:rPr>
          <w:rFonts w:asciiTheme="majorHAnsi" w:hAnsiTheme="majorHAnsi" w:cs="宋体" w:hint="eastAsia"/>
          <w:lang w:eastAsia="zh-CN"/>
        </w:rPr>
        <w:t>相关</w:t>
      </w:r>
      <w:r>
        <w:rPr>
          <w:rFonts w:asciiTheme="majorHAnsi" w:hAnsiTheme="majorHAnsi" w:cs="宋体"/>
          <w:lang w:eastAsia="zh-CN"/>
        </w:rPr>
        <w:t>收购业务预计将贡献约</w:t>
      </w:r>
      <w:r>
        <w:rPr>
          <w:rFonts w:asciiTheme="majorHAnsi" w:hAnsiTheme="majorHAnsi" w:cs="宋体"/>
          <w:lang w:eastAsia="zh-CN"/>
        </w:rPr>
        <w:t>7</w:t>
      </w:r>
      <w:r>
        <w:rPr>
          <w:rFonts w:asciiTheme="majorHAnsi" w:hAnsiTheme="majorHAnsi" w:cs="宋体"/>
          <w:lang w:eastAsia="zh-CN"/>
        </w:rPr>
        <w:t>亿欧元的销售额</w:t>
      </w:r>
      <w:r w:rsidR="00520DF6" w:rsidRPr="00DA4152">
        <w:rPr>
          <w:rFonts w:asciiTheme="majorHAnsi" w:hAnsiTheme="majorHAnsi" w:cs="宋体" w:hint="eastAsia"/>
          <w:vertAlign w:val="superscript"/>
          <w:lang w:eastAsia="zh-CN"/>
        </w:rPr>
        <w:t>2</w:t>
      </w:r>
      <w:r>
        <w:rPr>
          <w:rFonts w:asciiTheme="majorHAnsi" w:hAnsiTheme="majorHAnsi" w:cs="宋体"/>
          <w:lang w:eastAsia="zh-CN"/>
        </w:rPr>
        <w:t>。从长远来看，五项收购项目</w:t>
      </w:r>
      <w:r>
        <w:rPr>
          <w:rFonts w:asciiTheme="majorHAnsi" w:hAnsiTheme="majorHAnsi" w:cs="宋体" w:hint="eastAsia"/>
          <w:lang w:eastAsia="zh-CN"/>
        </w:rPr>
        <w:t>增长</w:t>
      </w:r>
      <w:r>
        <w:rPr>
          <w:rFonts w:asciiTheme="majorHAnsi" w:hAnsiTheme="majorHAnsi" w:cs="宋体"/>
          <w:lang w:eastAsia="zh-CN"/>
        </w:rPr>
        <w:t>预计将</w:t>
      </w:r>
      <w:r>
        <w:rPr>
          <w:rFonts w:asciiTheme="majorHAnsi" w:hAnsiTheme="majorHAnsi" w:cs="宋体" w:hint="eastAsia"/>
          <w:lang w:eastAsia="zh-CN"/>
        </w:rPr>
        <w:t>高于平均水平，</w:t>
      </w:r>
      <w:r>
        <w:rPr>
          <w:rFonts w:asciiTheme="majorHAnsi" w:hAnsiTheme="majorHAnsi" w:cs="宋体"/>
          <w:lang w:eastAsia="zh-CN"/>
        </w:rPr>
        <w:t>实现中高个位数</w:t>
      </w:r>
      <w:r>
        <w:rPr>
          <w:rFonts w:asciiTheme="majorHAnsi" w:hAnsiTheme="majorHAnsi" w:cs="宋体" w:hint="eastAsia"/>
          <w:lang w:eastAsia="zh-CN"/>
        </w:rPr>
        <w:t>百分比</w:t>
      </w:r>
      <w:r>
        <w:rPr>
          <w:rFonts w:asciiTheme="majorHAnsi" w:hAnsiTheme="majorHAnsi" w:cs="宋体"/>
          <w:lang w:eastAsia="zh-CN"/>
        </w:rPr>
        <w:t>增长</w:t>
      </w:r>
      <w:r>
        <w:rPr>
          <w:rFonts w:asciiTheme="majorHAnsi" w:hAnsiTheme="majorHAnsi" w:cs="宋体" w:hint="eastAsia"/>
          <w:lang w:eastAsia="zh-CN"/>
        </w:rPr>
        <w:t>，</w:t>
      </w:r>
      <w:r w:rsidRPr="00F657E0">
        <w:rPr>
          <w:rFonts w:asciiTheme="majorHAnsi" w:hAnsiTheme="majorHAnsi" w:cs="宋体"/>
          <w:lang w:eastAsia="zh-CN"/>
        </w:rPr>
        <w:t>其合计销售额有望于</w:t>
      </w:r>
      <w:r w:rsidRPr="00F657E0">
        <w:rPr>
          <w:rFonts w:asciiTheme="majorHAnsi" w:hAnsiTheme="majorHAnsi" w:cs="宋体"/>
          <w:lang w:eastAsia="zh-CN"/>
        </w:rPr>
        <w:t>2030</w:t>
      </w:r>
      <w:r w:rsidRPr="00F657E0">
        <w:rPr>
          <w:rFonts w:asciiTheme="majorHAnsi" w:hAnsiTheme="majorHAnsi" w:cs="宋体"/>
          <w:lang w:eastAsia="zh-CN"/>
        </w:rPr>
        <w:t>年</w:t>
      </w:r>
      <w:r w:rsidR="009621CE">
        <w:rPr>
          <w:rFonts w:asciiTheme="majorHAnsi" w:hAnsiTheme="majorHAnsi" w:cs="宋体" w:hint="eastAsia"/>
          <w:lang w:eastAsia="zh-CN"/>
        </w:rPr>
        <w:t>增</w:t>
      </w:r>
      <w:r w:rsidRPr="00F657E0">
        <w:rPr>
          <w:rFonts w:asciiTheme="majorHAnsi" w:hAnsiTheme="majorHAnsi" w:cs="宋体"/>
          <w:lang w:eastAsia="zh-CN"/>
        </w:rPr>
        <w:t>至约</w:t>
      </w:r>
      <w:r w:rsidRPr="00F657E0">
        <w:rPr>
          <w:rFonts w:asciiTheme="majorHAnsi" w:hAnsiTheme="majorHAnsi" w:cs="宋体"/>
          <w:lang w:eastAsia="zh-CN"/>
        </w:rPr>
        <w:t>20</w:t>
      </w:r>
      <w:r w:rsidRPr="00F657E0">
        <w:rPr>
          <w:rFonts w:asciiTheme="majorHAnsi" w:hAnsiTheme="majorHAnsi" w:cs="宋体"/>
          <w:lang w:eastAsia="zh-CN"/>
        </w:rPr>
        <w:t>亿欧元</w:t>
      </w:r>
      <w:r>
        <w:rPr>
          <w:rFonts w:asciiTheme="majorHAnsi" w:hAnsiTheme="majorHAnsi" w:cs="宋体"/>
          <w:lang w:eastAsia="zh-CN"/>
        </w:rPr>
        <w:t>。</w:t>
      </w:r>
      <w:r w:rsidR="009621CE">
        <w:rPr>
          <w:rFonts w:asciiTheme="majorHAnsi" w:hAnsiTheme="majorHAnsi" w:cs="宋体" w:hint="eastAsia"/>
          <w:lang w:eastAsia="zh-CN"/>
        </w:rPr>
        <w:t>从</w:t>
      </w:r>
      <w:r>
        <w:rPr>
          <w:rFonts w:asciiTheme="majorHAnsi" w:hAnsiTheme="majorHAnsi" w:cs="宋体"/>
          <w:lang w:eastAsia="zh-CN"/>
        </w:rPr>
        <w:t>盈利</w:t>
      </w:r>
      <w:r w:rsidR="009621CE">
        <w:rPr>
          <w:rFonts w:asciiTheme="majorHAnsi" w:hAnsiTheme="majorHAnsi" w:cs="宋体" w:hint="eastAsia"/>
          <w:lang w:eastAsia="zh-CN"/>
        </w:rPr>
        <w:t>贡献来看</w:t>
      </w:r>
      <w:r>
        <w:rPr>
          <w:rFonts w:asciiTheme="majorHAnsi" w:hAnsiTheme="majorHAnsi" w:cs="宋体"/>
          <w:lang w:eastAsia="zh-CN"/>
        </w:rPr>
        <w:t>，汉高预计，至</w:t>
      </w:r>
      <w:r>
        <w:rPr>
          <w:rFonts w:asciiTheme="majorHAnsi" w:hAnsiTheme="majorHAnsi" w:cs="宋体"/>
          <w:lang w:eastAsia="zh-CN"/>
        </w:rPr>
        <w:t>2030</w:t>
      </w:r>
      <w:r>
        <w:rPr>
          <w:rFonts w:asciiTheme="majorHAnsi" w:hAnsiTheme="majorHAnsi" w:cs="宋体"/>
          <w:lang w:eastAsia="zh-CN"/>
        </w:rPr>
        <w:t>年，</w:t>
      </w:r>
      <w:r w:rsidR="009621CE">
        <w:rPr>
          <w:rFonts w:asciiTheme="majorHAnsi" w:hAnsiTheme="majorHAnsi" w:cs="宋体" w:hint="eastAsia"/>
          <w:lang w:eastAsia="zh-CN"/>
        </w:rPr>
        <w:t>相关</w:t>
      </w:r>
      <w:r>
        <w:rPr>
          <w:rFonts w:asciiTheme="majorHAnsi" w:hAnsiTheme="majorHAnsi" w:cs="宋体"/>
          <w:lang w:eastAsia="zh-CN"/>
        </w:rPr>
        <w:t>收购将为调整后的优先股每股收益带来至少</w:t>
      </w:r>
      <w:r>
        <w:rPr>
          <w:rFonts w:asciiTheme="majorHAnsi" w:hAnsiTheme="majorHAnsi" w:cs="宋体"/>
          <w:lang w:eastAsia="zh-CN"/>
        </w:rPr>
        <w:t>10%</w:t>
      </w:r>
      <w:r>
        <w:rPr>
          <w:rFonts w:asciiTheme="majorHAnsi" w:hAnsiTheme="majorHAnsi" w:cs="宋体"/>
          <w:lang w:eastAsia="zh-CN"/>
        </w:rPr>
        <w:t>的增长贡献。</w:t>
      </w:r>
      <w:bookmarkStart w:id="6" w:name="_Hlk190182989"/>
    </w:p>
    <w:p w14:paraId="3F51A37C" w14:textId="1A37812E" w:rsidR="006E721E" w:rsidRDefault="006E721E" w:rsidP="00DA4152">
      <w:pPr>
        <w:rPr>
          <w:rFonts w:asciiTheme="majorHAnsi" w:hAnsiTheme="majorHAnsi" w:cs="宋体"/>
          <w:b/>
          <w:lang w:eastAsia="zh-CN"/>
        </w:rPr>
      </w:pPr>
    </w:p>
    <w:p w14:paraId="0895D617" w14:textId="72764C15" w:rsidR="00E54383" w:rsidRDefault="00CB008F" w:rsidP="00DA4152">
      <w:pPr>
        <w:rPr>
          <w:rFonts w:asciiTheme="majorHAnsi" w:hAnsiTheme="majorHAnsi" w:cs="宋体"/>
          <w:b/>
          <w:szCs w:val="22"/>
          <w:lang w:eastAsia="zh-CN"/>
        </w:rPr>
      </w:pPr>
      <w:r>
        <w:rPr>
          <w:rFonts w:asciiTheme="majorHAnsi" w:hAnsiTheme="majorHAnsi" w:cs="宋体"/>
          <w:b/>
          <w:lang w:eastAsia="zh-CN"/>
        </w:rPr>
        <w:lastRenderedPageBreak/>
        <w:t>2026</w:t>
      </w:r>
      <w:r>
        <w:rPr>
          <w:rFonts w:asciiTheme="majorHAnsi" w:hAnsiTheme="majorHAnsi" w:cs="宋体"/>
          <w:b/>
          <w:lang w:eastAsia="zh-CN"/>
        </w:rPr>
        <w:t>财年展望：上调集团及粘合剂技术业务部营收预期</w:t>
      </w:r>
    </w:p>
    <w:p w14:paraId="5C25744F" w14:textId="00311591" w:rsidR="00E54383" w:rsidRDefault="00CB008F">
      <w:pPr>
        <w:rPr>
          <w:rFonts w:asciiTheme="majorHAnsi" w:hAnsiTheme="majorHAnsi" w:cs="宋体"/>
          <w:lang w:eastAsia="zh-CN"/>
        </w:rPr>
      </w:pPr>
      <w:r>
        <w:rPr>
          <w:rFonts w:asciiTheme="majorHAnsi" w:hAnsiTheme="majorHAnsi" w:cs="宋体"/>
          <w:lang w:eastAsia="zh-CN"/>
        </w:rPr>
        <w:t>基于上半年的强劲</w:t>
      </w:r>
      <w:r w:rsidR="009621CE">
        <w:rPr>
          <w:rFonts w:asciiTheme="majorHAnsi" w:hAnsiTheme="majorHAnsi" w:cs="宋体" w:hint="eastAsia"/>
          <w:lang w:eastAsia="zh-CN"/>
        </w:rPr>
        <w:t>业绩</w:t>
      </w:r>
      <w:r>
        <w:rPr>
          <w:rFonts w:asciiTheme="majorHAnsi" w:hAnsiTheme="majorHAnsi" w:cs="宋体"/>
          <w:lang w:eastAsia="zh-CN"/>
        </w:rPr>
        <w:t>表现，汉高上调了集团及粘合剂技术业务部的营收预期</w:t>
      </w:r>
      <w:r w:rsidR="009621CE">
        <w:rPr>
          <w:rFonts w:asciiTheme="majorHAnsi" w:hAnsiTheme="majorHAnsi" w:cs="宋体" w:hint="eastAsia"/>
          <w:lang w:eastAsia="zh-CN"/>
        </w:rPr>
        <w:t>。对</w:t>
      </w:r>
      <w:r>
        <w:rPr>
          <w:rFonts w:asciiTheme="majorHAnsi" w:hAnsiTheme="majorHAnsi" w:cs="宋体"/>
          <w:lang w:eastAsia="zh-CN"/>
        </w:rPr>
        <w:t>调整后息税前利润率以及调整后优先股每股收益</w:t>
      </w:r>
      <w:r w:rsidR="009621CE">
        <w:rPr>
          <w:rFonts w:asciiTheme="majorHAnsi" w:hAnsiTheme="majorHAnsi" w:cs="宋体" w:hint="eastAsia"/>
          <w:lang w:eastAsia="zh-CN"/>
        </w:rPr>
        <w:t>（</w:t>
      </w:r>
      <w:r w:rsidR="009621CE">
        <w:rPr>
          <w:rFonts w:asciiTheme="majorHAnsi" w:hAnsiTheme="majorHAnsi" w:cs="宋体"/>
          <w:lang w:eastAsia="zh-CN"/>
        </w:rPr>
        <w:t>按固定汇率计算</w:t>
      </w:r>
      <w:r w:rsidR="009621CE">
        <w:rPr>
          <w:rFonts w:asciiTheme="majorHAnsi" w:hAnsiTheme="majorHAnsi" w:cs="宋体" w:hint="eastAsia"/>
          <w:lang w:eastAsia="zh-CN"/>
        </w:rPr>
        <w:t>）</w:t>
      </w:r>
      <w:r>
        <w:rPr>
          <w:rFonts w:asciiTheme="majorHAnsi" w:hAnsiTheme="majorHAnsi" w:cs="宋体"/>
          <w:lang w:eastAsia="zh-CN"/>
        </w:rPr>
        <w:t>增长</w:t>
      </w:r>
      <w:r w:rsidR="009621CE">
        <w:rPr>
          <w:rFonts w:asciiTheme="majorHAnsi" w:hAnsiTheme="majorHAnsi" w:cs="宋体" w:hint="eastAsia"/>
          <w:lang w:eastAsia="zh-CN"/>
        </w:rPr>
        <w:t>的</w:t>
      </w:r>
      <w:r>
        <w:rPr>
          <w:rFonts w:asciiTheme="majorHAnsi" w:hAnsiTheme="majorHAnsi" w:cs="宋体"/>
          <w:lang w:eastAsia="zh-CN"/>
        </w:rPr>
        <w:t>预期</w:t>
      </w:r>
      <w:r w:rsidR="009621CE">
        <w:rPr>
          <w:rFonts w:asciiTheme="majorHAnsi" w:hAnsiTheme="majorHAnsi" w:cs="宋体" w:hint="eastAsia"/>
          <w:lang w:eastAsia="zh-CN"/>
        </w:rPr>
        <w:t>维持</w:t>
      </w:r>
      <w:r>
        <w:rPr>
          <w:rFonts w:asciiTheme="majorHAnsi" w:hAnsiTheme="majorHAnsi" w:cs="宋体"/>
          <w:lang w:eastAsia="zh-CN"/>
        </w:rPr>
        <w:t>不变。</w:t>
      </w:r>
    </w:p>
    <w:p w14:paraId="23EBDC55" w14:textId="77777777" w:rsidR="00E54383" w:rsidRDefault="00E54383">
      <w:pPr>
        <w:rPr>
          <w:rFonts w:asciiTheme="majorHAnsi" w:hAnsiTheme="majorHAnsi" w:cs="宋体"/>
          <w:lang w:eastAsia="zh-CN"/>
        </w:rPr>
      </w:pPr>
    </w:p>
    <w:p w14:paraId="377953DB" w14:textId="77777777" w:rsidR="00E54383" w:rsidRDefault="00CB008F">
      <w:pPr>
        <w:rPr>
          <w:rFonts w:asciiTheme="majorHAnsi" w:hAnsiTheme="majorHAnsi" w:cs="宋体"/>
          <w:lang w:eastAsia="zh-CN"/>
        </w:rPr>
      </w:pPr>
      <w:r>
        <w:rPr>
          <w:rFonts w:asciiTheme="majorHAnsi" w:hAnsiTheme="majorHAnsi" w:cs="宋体"/>
          <w:lang w:eastAsia="zh-CN"/>
        </w:rPr>
        <w:t>汉高预计本年度的</w:t>
      </w:r>
      <w:r>
        <w:rPr>
          <w:rFonts w:asciiTheme="majorHAnsi" w:hAnsiTheme="majorHAnsi" w:cs="宋体"/>
          <w:b/>
          <w:lang w:eastAsia="zh-CN"/>
        </w:rPr>
        <w:t>有机销售额增长</w:t>
      </w:r>
      <w:r>
        <w:rPr>
          <w:rFonts w:asciiTheme="majorHAnsi" w:hAnsiTheme="majorHAnsi" w:cs="宋体"/>
          <w:lang w:eastAsia="zh-CN"/>
        </w:rPr>
        <w:t>将达到</w:t>
      </w:r>
      <w:r>
        <w:rPr>
          <w:rFonts w:asciiTheme="majorHAnsi" w:hAnsiTheme="majorHAnsi" w:cs="宋体"/>
          <w:lang w:eastAsia="zh-CN"/>
        </w:rPr>
        <w:t>1.5% ‑</w:t>
      </w:r>
      <w:r>
        <w:rPr>
          <w:rFonts w:asciiTheme="majorHAnsi" w:hAnsiTheme="majorHAnsi" w:cs="宋体" w:hint="eastAsia"/>
          <w:lang w:eastAsia="zh-CN"/>
        </w:rPr>
        <w:t xml:space="preserve"> </w:t>
      </w:r>
      <w:r>
        <w:rPr>
          <w:rFonts w:asciiTheme="majorHAnsi" w:hAnsiTheme="majorHAnsi" w:cs="宋体"/>
          <w:lang w:eastAsia="zh-CN"/>
        </w:rPr>
        <w:t>3.5%</w:t>
      </w:r>
      <w:r>
        <w:rPr>
          <w:rFonts w:asciiTheme="majorHAnsi" w:hAnsiTheme="majorHAnsi" w:cs="宋体"/>
          <w:lang w:eastAsia="zh-CN"/>
        </w:rPr>
        <w:t>（此前预期：</w:t>
      </w:r>
      <w:r>
        <w:rPr>
          <w:rFonts w:asciiTheme="majorHAnsi" w:hAnsiTheme="majorHAnsi" w:cs="宋体"/>
          <w:lang w:eastAsia="zh-CN"/>
        </w:rPr>
        <w:t>1.0% ‑</w:t>
      </w:r>
      <w:r>
        <w:rPr>
          <w:rFonts w:asciiTheme="majorHAnsi" w:hAnsiTheme="majorHAnsi" w:cs="宋体" w:hint="eastAsia"/>
          <w:lang w:eastAsia="zh-CN"/>
        </w:rPr>
        <w:t xml:space="preserve"> </w:t>
      </w:r>
      <w:r>
        <w:rPr>
          <w:rFonts w:asciiTheme="majorHAnsi" w:hAnsiTheme="majorHAnsi" w:cs="宋体"/>
          <w:lang w:eastAsia="zh-CN"/>
        </w:rPr>
        <w:t>3.0%</w:t>
      </w:r>
      <w:r>
        <w:rPr>
          <w:rFonts w:asciiTheme="majorHAnsi" w:hAnsiTheme="majorHAnsi" w:cs="宋体"/>
          <w:lang w:eastAsia="zh-CN"/>
        </w:rPr>
        <w:t>）。粘合剂技术业务部的有机销售额增长预期调整为</w:t>
      </w:r>
      <w:r>
        <w:rPr>
          <w:rFonts w:asciiTheme="majorHAnsi" w:hAnsiTheme="majorHAnsi" w:cs="宋体"/>
          <w:lang w:eastAsia="zh-CN"/>
        </w:rPr>
        <w:t>2.0% ‑</w:t>
      </w:r>
      <w:r>
        <w:rPr>
          <w:rFonts w:asciiTheme="majorHAnsi" w:hAnsiTheme="majorHAnsi" w:cs="宋体" w:hint="eastAsia"/>
          <w:lang w:eastAsia="zh-CN"/>
        </w:rPr>
        <w:t xml:space="preserve"> </w:t>
      </w:r>
      <w:r>
        <w:rPr>
          <w:rFonts w:asciiTheme="majorHAnsi" w:hAnsiTheme="majorHAnsi" w:cs="宋体"/>
          <w:lang w:eastAsia="zh-CN"/>
        </w:rPr>
        <w:t>4.0%</w:t>
      </w:r>
      <w:r>
        <w:rPr>
          <w:rFonts w:asciiTheme="majorHAnsi" w:hAnsiTheme="majorHAnsi" w:cs="宋体"/>
          <w:lang w:eastAsia="zh-CN"/>
        </w:rPr>
        <w:t>（此前预期：</w:t>
      </w:r>
      <w:r>
        <w:rPr>
          <w:rFonts w:asciiTheme="majorHAnsi" w:hAnsiTheme="majorHAnsi" w:cs="宋体"/>
          <w:lang w:eastAsia="zh-CN"/>
        </w:rPr>
        <w:t>1.0% ‑</w:t>
      </w:r>
      <w:r>
        <w:rPr>
          <w:rFonts w:asciiTheme="majorHAnsi" w:hAnsiTheme="majorHAnsi" w:cs="宋体" w:hint="eastAsia"/>
          <w:lang w:eastAsia="zh-CN"/>
        </w:rPr>
        <w:t xml:space="preserve"> </w:t>
      </w:r>
      <w:r>
        <w:rPr>
          <w:rFonts w:asciiTheme="majorHAnsi" w:hAnsiTheme="majorHAnsi" w:cs="宋体"/>
          <w:lang w:eastAsia="zh-CN"/>
        </w:rPr>
        <w:t>3.0%</w:t>
      </w:r>
      <w:r>
        <w:rPr>
          <w:rFonts w:asciiTheme="majorHAnsi" w:hAnsiTheme="majorHAnsi" w:cs="宋体"/>
          <w:lang w:eastAsia="zh-CN"/>
        </w:rPr>
        <w:t>）。消费品牌业务部的有机销售额增长预期维持</w:t>
      </w:r>
      <w:r>
        <w:rPr>
          <w:rFonts w:asciiTheme="majorHAnsi" w:hAnsiTheme="majorHAnsi" w:cs="宋体"/>
          <w:lang w:eastAsia="zh-CN"/>
        </w:rPr>
        <w:t>0.5% ‑</w:t>
      </w:r>
      <w:r>
        <w:rPr>
          <w:rFonts w:asciiTheme="majorHAnsi" w:hAnsiTheme="majorHAnsi" w:cs="宋体" w:hint="eastAsia"/>
          <w:lang w:eastAsia="zh-CN"/>
        </w:rPr>
        <w:t xml:space="preserve"> </w:t>
      </w:r>
      <w:r>
        <w:rPr>
          <w:rFonts w:asciiTheme="majorHAnsi" w:hAnsiTheme="majorHAnsi" w:cs="宋体"/>
          <w:lang w:eastAsia="zh-CN"/>
        </w:rPr>
        <w:t>2.5%</w:t>
      </w:r>
      <w:r>
        <w:rPr>
          <w:rFonts w:asciiTheme="majorHAnsi" w:hAnsiTheme="majorHAnsi" w:cs="宋体"/>
          <w:lang w:eastAsia="zh-CN"/>
        </w:rPr>
        <w:t>不变。</w:t>
      </w:r>
      <w:r>
        <w:rPr>
          <w:rFonts w:asciiTheme="majorHAnsi" w:hAnsiTheme="majorHAnsi" w:cs="宋体"/>
          <w:lang w:eastAsia="zh-CN"/>
        </w:rPr>
        <w:t xml:space="preserve"> </w:t>
      </w:r>
    </w:p>
    <w:p w14:paraId="4492C762" w14:textId="77777777" w:rsidR="00E54383" w:rsidRDefault="00E54383">
      <w:pPr>
        <w:rPr>
          <w:rFonts w:asciiTheme="majorHAnsi" w:hAnsiTheme="majorHAnsi" w:cs="宋体"/>
          <w:lang w:eastAsia="zh-CN"/>
        </w:rPr>
      </w:pPr>
    </w:p>
    <w:p w14:paraId="381C3F08" w14:textId="77777777" w:rsidR="00E54383" w:rsidRDefault="00CB008F">
      <w:pPr>
        <w:rPr>
          <w:rFonts w:asciiTheme="majorHAnsi" w:hAnsiTheme="majorHAnsi" w:cs="宋体"/>
          <w:szCs w:val="22"/>
          <w:lang w:eastAsia="zh-CN"/>
        </w:rPr>
      </w:pPr>
      <w:r>
        <w:rPr>
          <w:rFonts w:asciiTheme="majorHAnsi" w:hAnsiTheme="majorHAnsi" w:cs="宋体"/>
          <w:b/>
          <w:lang w:eastAsia="zh-CN"/>
        </w:rPr>
        <w:t>调整后的销售回报率</w:t>
      </w:r>
      <w:r>
        <w:rPr>
          <w:rFonts w:asciiTheme="majorHAnsi" w:hAnsiTheme="majorHAnsi" w:cs="宋体"/>
          <w:lang w:eastAsia="zh-CN"/>
        </w:rPr>
        <w:t>（调整后的息税前利润率）预计为</w:t>
      </w:r>
      <w:r>
        <w:rPr>
          <w:rFonts w:asciiTheme="majorHAnsi" w:hAnsiTheme="majorHAnsi" w:cs="宋体"/>
          <w:lang w:eastAsia="zh-CN"/>
        </w:rPr>
        <w:t>14.5%</w:t>
      </w:r>
      <w:r>
        <w:rPr>
          <w:rFonts w:asciiTheme="majorHAnsi" w:hAnsiTheme="majorHAnsi" w:cs="宋体"/>
          <w:lang w:eastAsia="zh-CN"/>
        </w:rPr>
        <w:t>至</w:t>
      </w:r>
      <w:r>
        <w:rPr>
          <w:rFonts w:asciiTheme="majorHAnsi" w:hAnsiTheme="majorHAnsi" w:cs="宋体"/>
          <w:lang w:eastAsia="zh-CN"/>
        </w:rPr>
        <w:t>16.0%</w:t>
      </w:r>
      <w:r>
        <w:rPr>
          <w:rFonts w:asciiTheme="majorHAnsi" w:hAnsiTheme="majorHAnsi" w:cs="宋体"/>
          <w:lang w:eastAsia="zh-CN"/>
        </w:rPr>
        <w:t>。粘合剂技术业务部调整后的销售回报率预计为</w:t>
      </w:r>
      <w:r>
        <w:rPr>
          <w:rFonts w:asciiTheme="majorHAnsi" w:hAnsiTheme="majorHAnsi" w:cs="宋体"/>
          <w:lang w:eastAsia="zh-CN"/>
        </w:rPr>
        <w:t>16.5%</w:t>
      </w:r>
      <w:r>
        <w:rPr>
          <w:rFonts w:asciiTheme="majorHAnsi" w:hAnsiTheme="majorHAnsi" w:cs="宋体"/>
          <w:lang w:eastAsia="zh-CN"/>
        </w:rPr>
        <w:t>至</w:t>
      </w:r>
      <w:r>
        <w:rPr>
          <w:rFonts w:asciiTheme="majorHAnsi" w:hAnsiTheme="majorHAnsi" w:cs="宋体"/>
          <w:lang w:eastAsia="zh-CN"/>
        </w:rPr>
        <w:t>18.0%</w:t>
      </w:r>
      <w:r>
        <w:rPr>
          <w:rFonts w:asciiTheme="majorHAnsi" w:hAnsiTheme="majorHAnsi" w:cs="宋体"/>
          <w:lang w:eastAsia="zh-CN"/>
        </w:rPr>
        <w:t>，而消费品牌业务部预计为</w:t>
      </w:r>
      <w:r>
        <w:rPr>
          <w:rFonts w:asciiTheme="majorHAnsi" w:hAnsiTheme="majorHAnsi" w:cs="宋体"/>
          <w:lang w:eastAsia="zh-CN"/>
        </w:rPr>
        <w:t>14.0%</w:t>
      </w:r>
      <w:r>
        <w:rPr>
          <w:rFonts w:asciiTheme="majorHAnsi" w:hAnsiTheme="majorHAnsi" w:cs="宋体"/>
          <w:lang w:eastAsia="zh-CN"/>
        </w:rPr>
        <w:t>至</w:t>
      </w:r>
      <w:r>
        <w:rPr>
          <w:rFonts w:asciiTheme="majorHAnsi" w:hAnsiTheme="majorHAnsi" w:cs="宋体"/>
          <w:lang w:eastAsia="zh-CN"/>
        </w:rPr>
        <w:t>15.5%</w:t>
      </w:r>
      <w:r>
        <w:rPr>
          <w:rFonts w:asciiTheme="majorHAnsi" w:hAnsiTheme="majorHAnsi" w:cs="宋体"/>
          <w:lang w:eastAsia="zh-CN"/>
        </w:rPr>
        <w:t>。</w:t>
      </w:r>
    </w:p>
    <w:p w14:paraId="2EAAF9C9" w14:textId="77777777" w:rsidR="00E54383" w:rsidRDefault="00E54383">
      <w:pPr>
        <w:rPr>
          <w:rFonts w:asciiTheme="majorHAnsi" w:hAnsiTheme="majorHAnsi" w:cs="宋体"/>
          <w:szCs w:val="22"/>
          <w:lang w:eastAsia="zh-CN"/>
        </w:rPr>
      </w:pPr>
    </w:p>
    <w:p w14:paraId="00673A31" w14:textId="77777777" w:rsidR="00E54383" w:rsidRDefault="00CB008F">
      <w:pPr>
        <w:rPr>
          <w:rFonts w:asciiTheme="majorHAnsi" w:hAnsiTheme="majorHAnsi" w:cs="宋体"/>
          <w:szCs w:val="22"/>
          <w:lang w:eastAsia="zh-CN"/>
        </w:rPr>
      </w:pPr>
      <w:r>
        <w:rPr>
          <w:rFonts w:asciiTheme="majorHAnsi" w:hAnsiTheme="majorHAnsi" w:cs="宋体"/>
          <w:lang w:eastAsia="zh-CN"/>
        </w:rPr>
        <w:t>按固定汇率计算的</w:t>
      </w:r>
      <w:r>
        <w:rPr>
          <w:rFonts w:asciiTheme="majorHAnsi" w:hAnsiTheme="majorHAnsi" w:cs="宋体"/>
          <w:b/>
          <w:bCs/>
          <w:lang w:eastAsia="zh-CN"/>
        </w:rPr>
        <w:t>调整后优先股每股收益</w:t>
      </w:r>
      <w:r>
        <w:rPr>
          <w:rFonts w:asciiTheme="majorHAnsi" w:hAnsiTheme="majorHAnsi" w:cs="宋体"/>
          <w:lang w:eastAsia="zh-CN"/>
        </w:rPr>
        <w:t>（</w:t>
      </w:r>
      <w:r>
        <w:rPr>
          <w:rFonts w:asciiTheme="majorHAnsi" w:hAnsiTheme="majorHAnsi" w:cs="宋体"/>
          <w:lang w:eastAsia="zh-CN"/>
        </w:rPr>
        <w:t>EPS</w:t>
      </w:r>
      <w:r>
        <w:rPr>
          <w:rFonts w:asciiTheme="majorHAnsi" w:hAnsiTheme="majorHAnsi" w:cs="宋体"/>
          <w:lang w:eastAsia="zh-CN"/>
        </w:rPr>
        <w:t>）预计将以较低至较高个位数百分比的幅度增长。</w:t>
      </w:r>
    </w:p>
    <w:p w14:paraId="13301D94" w14:textId="77777777" w:rsidR="00E54383" w:rsidRDefault="00E54383">
      <w:pPr>
        <w:rPr>
          <w:rFonts w:asciiTheme="majorHAnsi" w:hAnsiTheme="majorHAnsi" w:cs="宋体"/>
          <w:szCs w:val="22"/>
          <w:lang w:eastAsia="zh-CN"/>
        </w:rPr>
      </w:pPr>
    </w:p>
    <w:p w14:paraId="604BAA8C" w14:textId="4DB6034E" w:rsidR="00E54383" w:rsidRDefault="00CB008F">
      <w:pPr>
        <w:rPr>
          <w:rFonts w:asciiTheme="majorHAnsi" w:hAnsiTheme="majorHAnsi" w:cs="宋体"/>
          <w:szCs w:val="22"/>
          <w:lang w:eastAsia="zh-CN"/>
        </w:rPr>
      </w:pPr>
      <w:r>
        <w:rPr>
          <w:rFonts w:asciiTheme="majorHAnsi" w:hAnsiTheme="majorHAnsi" w:cs="宋体"/>
          <w:lang w:eastAsia="zh-CN"/>
        </w:rPr>
        <w:t>卡斯滕</w:t>
      </w:r>
      <w:r>
        <w:rPr>
          <w:rFonts w:asciiTheme="majorHAnsi" w:hAnsiTheme="majorHAnsi" w:cs="宋体"/>
          <w:lang w:eastAsia="zh-CN"/>
        </w:rPr>
        <w:t>·</w:t>
      </w:r>
      <w:r>
        <w:rPr>
          <w:rFonts w:asciiTheme="majorHAnsi" w:hAnsiTheme="majorHAnsi" w:cs="宋体"/>
          <w:lang w:eastAsia="zh-CN"/>
        </w:rPr>
        <w:t>诺贝尔表示：</w:t>
      </w:r>
      <w:r>
        <w:rPr>
          <w:rFonts w:asciiTheme="majorHAnsi" w:hAnsiTheme="majorHAnsi" w:cs="宋体"/>
          <w:lang w:eastAsia="zh-CN"/>
        </w:rPr>
        <w:t>“2026</w:t>
      </w:r>
      <w:r>
        <w:rPr>
          <w:rFonts w:asciiTheme="majorHAnsi" w:hAnsiTheme="majorHAnsi" w:cs="宋体"/>
          <w:lang w:eastAsia="zh-CN"/>
        </w:rPr>
        <w:t>年上半年，</w:t>
      </w:r>
      <w:r w:rsidR="009621CE">
        <w:rPr>
          <w:rFonts w:asciiTheme="majorHAnsi" w:hAnsiTheme="majorHAnsi" w:cs="宋体" w:hint="eastAsia"/>
          <w:lang w:eastAsia="zh-CN"/>
        </w:rPr>
        <w:t>我们取得了非常亮眼的业绩表现</w:t>
      </w:r>
      <w:r>
        <w:rPr>
          <w:rFonts w:asciiTheme="majorHAnsi" w:hAnsiTheme="majorHAnsi" w:cs="宋体"/>
          <w:lang w:eastAsia="zh-CN"/>
        </w:rPr>
        <w:t>，有机销售额实现强劲增长，利润率与盈利水平进一步改善</w:t>
      </w:r>
      <w:r w:rsidR="009621CE">
        <w:rPr>
          <w:rFonts w:asciiTheme="majorHAnsi" w:hAnsiTheme="majorHAnsi" w:cs="宋体" w:hint="eastAsia"/>
          <w:lang w:eastAsia="zh-CN"/>
        </w:rPr>
        <w:t>。</w:t>
      </w:r>
      <w:r>
        <w:rPr>
          <w:rFonts w:asciiTheme="majorHAnsi" w:hAnsiTheme="majorHAnsi" w:cs="宋体"/>
          <w:lang w:eastAsia="zh-CN"/>
        </w:rPr>
        <w:t>这充分印证了汉高的转型已见成效。我们将持续推进转型进程，不断强化长期竞争力，为公司未来的发展奠定坚实基础。我们正在重塑汉高，以迎接</w:t>
      </w:r>
      <w:r w:rsidR="009621CE">
        <w:rPr>
          <w:rFonts w:asciiTheme="majorHAnsi" w:hAnsiTheme="majorHAnsi" w:cs="宋体" w:hint="eastAsia"/>
          <w:lang w:eastAsia="zh-CN"/>
        </w:rPr>
        <w:t>更加成功的未来</w:t>
      </w:r>
      <w:r>
        <w:rPr>
          <w:rFonts w:asciiTheme="majorHAnsi" w:hAnsiTheme="majorHAnsi" w:cs="宋体"/>
          <w:lang w:eastAsia="zh-CN"/>
        </w:rPr>
        <w:t>。依托清晰的战略，</w:t>
      </w:r>
      <w:r w:rsidR="009621CE">
        <w:rPr>
          <w:rFonts w:asciiTheme="majorHAnsi" w:hAnsiTheme="majorHAnsi" w:cs="宋体" w:hint="eastAsia"/>
          <w:lang w:eastAsia="zh-CN"/>
        </w:rPr>
        <w:t>我们有信心</w:t>
      </w:r>
      <w:r w:rsidR="00520DF6">
        <w:rPr>
          <w:rFonts w:asciiTheme="majorHAnsi" w:hAnsiTheme="majorHAnsi" w:cs="宋体"/>
          <w:lang w:eastAsia="zh-CN"/>
        </w:rPr>
        <w:t>进一步</w:t>
      </w:r>
      <w:r>
        <w:rPr>
          <w:rFonts w:asciiTheme="majorHAnsi" w:hAnsiTheme="majorHAnsi" w:cs="宋体"/>
          <w:lang w:eastAsia="zh-CN"/>
        </w:rPr>
        <w:t>实现盈利增长。</w:t>
      </w:r>
      <w:r>
        <w:rPr>
          <w:rFonts w:asciiTheme="majorHAnsi" w:hAnsiTheme="majorHAnsi" w:cs="宋体"/>
          <w:lang w:eastAsia="zh-CN"/>
        </w:rPr>
        <w:t>”</w:t>
      </w:r>
    </w:p>
    <w:bookmarkEnd w:id="6"/>
    <w:p w14:paraId="51DAB605" w14:textId="77777777" w:rsidR="00E54383" w:rsidRDefault="00E54383">
      <w:pPr>
        <w:spacing w:line="240" w:lineRule="auto"/>
        <w:jc w:val="left"/>
        <w:rPr>
          <w:rFonts w:asciiTheme="majorHAnsi" w:hAnsiTheme="majorHAnsi" w:cs="宋体"/>
          <w:b/>
          <w:bCs/>
          <w:sz w:val="18"/>
          <w:lang w:eastAsia="zh-CN"/>
        </w:rPr>
      </w:pPr>
    </w:p>
    <w:p w14:paraId="4E0ED511" w14:textId="77777777" w:rsidR="00520DF6" w:rsidRDefault="00520DF6">
      <w:pPr>
        <w:spacing w:line="240" w:lineRule="auto"/>
        <w:jc w:val="left"/>
        <w:rPr>
          <w:rFonts w:asciiTheme="majorHAnsi" w:hAnsiTheme="majorHAnsi" w:cs="宋体"/>
          <w:b/>
          <w:bCs/>
          <w:sz w:val="18"/>
          <w:szCs w:val="18"/>
          <w:highlight w:val="yellow"/>
          <w:lang w:eastAsia="zh-CN"/>
        </w:rPr>
      </w:pPr>
    </w:p>
    <w:p w14:paraId="709256A6" w14:textId="77777777" w:rsidR="00520DF6" w:rsidRDefault="00520DF6">
      <w:pPr>
        <w:spacing w:line="240" w:lineRule="auto"/>
        <w:jc w:val="left"/>
        <w:rPr>
          <w:rFonts w:asciiTheme="majorHAnsi" w:hAnsiTheme="majorHAnsi" w:cs="宋体"/>
          <w:b/>
          <w:bCs/>
          <w:sz w:val="18"/>
          <w:szCs w:val="18"/>
          <w:highlight w:val="yellow"/>
          <w:lang w:eastAsia="zh-CN"/>
        </w:rPr>
      </w:pPr>
    </w:p>
    <w:p w14:paraId="66278D6F" w14:textId="787CE247" w:rsidR="00520DF6" w:rsidRPr="00564B53" w:rsidRDefault="00CB008F" w:rsidP="00520DF6">
      <w:pPr>
        <w:pStyle w:val="He04Funote"/>
        <w:rPr>
          <w:sz w:val="12"/>
          <w:szCs w:val="12"/>
          <w:lang w:val="en-US" w:eastAsia="zh-CN"/>
        </w:rPr>
      </w:pPr>
      <w:r w:rsidRPr="00DA4152">
        <w:rPr>
          <w:rFonts w:ascii="微软雅黑" w:eastAsia="微软雅黑" w:hAnsi="微软雅黑" w:cs="微软雅黑" w:hint="eastAsia"/>
          <w:sz w:val="12"/>
          <w:szCs w:val="12"/>
          <w:vertAlign w:val="superscript"/>
          <w:lang w:val="en-US" w:eastAsia="zh-CN"/>
        </w:rPr>
        <w:t>1</w:t>
      </w:r>
      <w:r>
        <w:rPr>
          <w:rFonts w:ascii="微软雅黑" w:eastAsia="微软雅黑" w:hAnsi="微软雅黑" w:cs="微软雅黑"/>
          <w:sz w:val="12"/>
          <w:szCs w:val="12"/>
          <w:lang w:val="en-US" w:eastAsia="zh-CN"/>
        </w:rPr>
        <w:t xml:space="preserve"> </w:t>
      </w:r>
      <w:r w:rsidRPr="00DA4152">
        <w:rPr>
          <w:rFonts w:ascii="宋体" w:eastAsia="宋体" w:hAnsi="宋体" w:cs="微软雅黑" w:hint="eastAsia"/>
          <w:sz w:val="12"/>
          <w:szCs w:val="12"/>
          <w:lang w:val="en-US" w:eastAsia="zh-CN"/>
        </w:rPr>
        <w:t>已对一次性收支及重组费用进行调整。</w:t>
      </w:r>
    </w:p>
    <w:p w14:paraId="0B8B7C9B" w14:textId="77777777" w:rsidR="00520DF6" w:rsidRPr="003A2EB6" w:rsidRDefault="00520DF6">
      <w:pPr>
        <w:spacing w:line="240" w:lineRule="auto"/>
        <w:jc w:val="left"/>
        <w:rPr>
          <w:rFonts w:asciiTheme="majorHAnsi" w:hAnsiTheme="majorHAnsi" w:cs="宋体"/>
          <w:b/>
          <w:bCs/>
          <w:sz w:val="18"/>
          <w:szCs w:val="18"/>
          <w:highlight w:val="yellow"/>
          <w:lang w:eastAsia="zh-CN"/>
        </w:rPr>
      </w:pPr>
    </w:p>
    <w:p w14:paraId="74420A85" w14:textId="1597BCAF" w:rsidR="00564B53" w:rsidRDefault="00CB008F">
      <w:pPr>
        <w:spacing w:line="240" w:lineRule="auto"/>
        <w:jc w:val="left"/>
        <w:rPr>
          <w:rFonts w:asciiTheme="majorHAnsi" w:hAnsiTheme="majorHAnsi" w:cs="宋体"/>
          <w:b/>
          <w:bCs/>
          <w:sz w:val="18"/>
          <w:szCs w:val="18"/>
          <w:highlight w:val="yellow"/>
          <w:lang w:eastAsia="zh-CN"/>
        </w:rPr>
      </w:pPr>
      <w:r w:rsidRPr="002F2F6B">
        <w:rPr>
          <w:rFonts w:cstheme="minorBidi" w:hint="eastAsia"/>
          <w:sz w:val="12"/>
          <w:szCs w:val="12"/>
          <w:vertAlign w:val="superscript"/>
          <w:lang w:eastAsia="zh-CN"/>
          <w14:numForm w14:val="lining"/>
        </w:rPr>
        <w:t>2</w:t>
      </w:r>
      <w:r w:rsidRPr="00DA4152">
        <w:rPr>
          <w:rFonts w:ascii="宋体" w:hAnsi="宋体" w:hint="eastAsia"/>
          <w:sz w:val="12"/>
          <w:szCs w:val="12"/>
          <w:lang w:eastAsia="zh-CN"/>
        </w:rPr>
        <w:t>包含尚未完成</w:t>
      </w:r>
      <w:r w:rsidRPr="00DA4152">
        <w:rPr>
          <w:rFonts w:ascii="宋体" w:hAnsi="宋体" w:cs="微软雅黑" w:hint="eastAsia"/>
          <w:sz w:val="12"/>
          <w:szCs w:val="12"/>
          <w:lang w:eastAsia="zh-CN"/>
        </w:rPr>
        <w:t>交割</w:t>
      </w:r>
      <w:r w:rsidRPr="00DA4152">
        <w:rPr>
          <w:rFonts w:ascii="宋体" w:hAnsi="宋体" w:hint="eastAsia"/>
          <w:sz w:val="12"/>
          <w:szCs w:val="12"/>
          <w:lang w:eastAsia="zh-CN"/>
        </w:rPr>
        <w:t>的对斯塔尔集团的收购项目</w:t>
      </w:r>
      <w:r>
        <w:rPr>
          <w:rFonts w:ascii="宋体" w:hAnsi="宋体" w:hint="eastAsia"/>
          <w:sz w:val="12"/>
          <w:szCs w:val="12"/>
          <w:lang w:eastAsia="zh-CN"/>
        </w:rPr>
        <w:t>。</w:t>
      </w:r>
      <w:r>
        <w:rPr>
          <w:rFonts w:asciiTheme="majorHAnsi" w:hAnsiTheme="majorHAnsi" w:cs="宋体"/>
          <w:b/>
          <w:bCs/>
          <w:sz w:val="18"/>
          <w:szCs w:val="18"/>
          <w:highlight w:val="yellow"/>
          <w:lang w:eastAsia="zh-CN"/>
        </w:rPr>
        <w:br w:type="page"/>
      </w:r>
    </w:p>
    <w:p w14:paraId="54070037" w14:textId="77777777" w:rsidR="006B6BE9" w:rsidRPr="007B24F3" w:rsidRDefault="00CB008F" w:rsidP="006B6BE9">
      <w:pPr>
        <w:rPr>
          <w:rStyle w:val="AboutandContactHeadline"/>
          <w:rFonts w:asciiTheme="majorHAnsi" w:hAnsiTheme="majorHAnsi" w:cstheme="majorHAnsi"/>
          <w:sz w:val="20"/>
          <w:szCs w:val="28"/>
          <w:lang w:eastAsia="zh-CN"/>
        </w:rPr>
      </w:pPr>
      <w:r w:rsidRPr="007B24F3">
        <w:rPr>
          <w:rStyle w:val="AboutandContactHeadline"/>
          <w:rFonts w:asciiTheme="majorHAnsi" w:hAnsiTheme="majorHAnsi" w:cstheme="majorHAnsi"/>
          <w:sz w:val="20"/>
          <w:szCs w:val="28"/>
          <w:lang w:eastAsia="zh-CN"/>
        </w:rPr>
        <w:lastRenderedPageBreak/>
        <w:t>关于汉高</w:t>
      </w:r>
    </w:p>
    <w:p w14:paraId="2BA01FC3" w14:textId="483E1E53" w:rsidR="006B6BE9" w:rsidRPr="007B24F3" w:rsidRDefault="00CB008F" w:rsidP="006B6BE9">
      <w:pPr>
        <w:rPr>
          <w:rStyle w:val="AboutandContactBody"/>
          <w:rFonts w:asciiTheme="majorHAnsi" w:hAnsiTheme="majorHAnsi" w:cstheme="majorHAnsi"/>
          <w:sz w:val="20"/>
          <w:szCs w:val="28"/>
          <w:lang w:eastAsia="zh-CN"/>
        </w:rPr>
      </w:pPr>
      <w:r w:rsidRPr="007B24F3">
        <w:rPr>
          <w:rStyle w:val="AboutandContactBody"/>
          <w:rFonts w:asciiTheme="majorHAnsi" w:hAnsiTheme="majorHAnsi" w:cstheme="majorHAnsi"/>
          <w:sz w:val="20"/>
          <w:szCs w:val="28"/>
          <w:lang w:eastAsia="zh-CN"/>
        </w:rPr>
        <w:t>汉高凭借其品牌、创新和技术，在全球工业和消费品领域中拥有领先的市场地位。汉高粘合剂技术业务部是全球粘合剂、密封剂和功能性涂层市场的领导者。汉高消费品牌在各国市场和品类占据领先地位，在洗涤剂及家用护理和美发领域尤为突出。乐泰（</w:t>
      </w:r>
      <w:r w:rsidRPr="007B24F3">
        <w:rPr>
          <w:rStyle w:val="AboutandContactBody"/>
          <w:rFonts w:asciiTheme="majorHAnsi" w:hAnsiTheme="majorHAnsi" w:cstheme="majorHAnsi"/>
          <w:sz w:val="20"/>
          <w:szCs w:val="28"/>
          <w:lang w:eastAsia="zh-CN"/>
        </w:rPr>
        <w:t>Loctite</w:t>
      </w:r>
      <w:r w:rsidRPr="007B24F3">
        <w:rPr>
          <w:rStyle w:val="AboutandContactBody"/>
          <w:rFonts w:asciiTheme="majorHAnsi" w:hAnsiTheme="majorHAnsi" w:cstheme="majorHAnsi"/>
          <w:sz w:val="20"/>
          <w:szCs w:val="28"/>
          <w:lang w:eastAsia="zh-CN"/>
        </w:rPr>
        <w:t>）、宝莹（</w:t>
      </w:r>
      <w:r w:rsidRPr="007B24F3">
        <w:rPr>
          <w:rStyle w:val="AboutandContactBody"/>
          <w:rFonts w:asciiTheme="majorHAnsi" w:hAnsiTheme="majorHAnsi" w:cstheme="majorHAnsi"/>
          <w:sz w:val="20"/>
          <w:szCs w:val="28"/>
          <w:lang w:eastAsia="zh-CN"/>
        </w:rPr>
        <w:t>Persil</w:t>
      </w:r>
      <w:r w:rsidRPr="007B24F3">
        <w:rPr>
          <w:rStyle w:val="AboutandContactBody"/>
          <w:rFonts w:asciiTheme="majorHAnsi" w:hAnsiTheme="majorHAnsi" w:cstheme="majorHAnsi"/>
          <w:sz w:val="20"/>
          <w:szCs w:val="28"/>
          <w:lang w:eastAsia="zh-CN"/>
        </w:rPr>
        <w:t>）和施华蔻（</w:t>
      </w:r>
      <w:r w:rsidRPr="007B24F3">
        <w:rPr>
          <w:rStyle w:val="AboutandContactBody"/>
          <w:rFonts w:asciiTheme="majorHAnsi" w:hAnsiTheme="majorHAnsi" w:cstheme="majorHAnsi"/>
          <w:sz w:val="20"/>
          <w:szCs w:val="28"/>
          <w:lang w:eastAsia="zh-CN"/>
        </w:rPr>
        <w:t>Schwarzkopf</w:t>
      </w:r>
      <w:r w:rsidRPr="007B24F3">
        <w:rPr>
          <w:rStyle w:val="AboutandContactBody"/>
          <w:rFonts w:asciiTheme="majorHAnsi" w:hAnsiTheme="majorHAnsi" w:cstheme="majorHAnsi"/>
          <w:sz w:val="20"/>
          <w:szCs w:val="28"/>
          <w:lang w:eastAsia="zh-CN"/>
        </w:rPr>
        <w:t>）是公司的三大核心品牌。</w:t>
      </w:r>
      <w:r w:rsidRPr="007B24F3">
        <w:rPr>
          <w:rStyle w:val="AboutandContactBody"/>
          <w:rFonts w:asciiTheme="majorHAnsi" w:hAnsiTheme="majorHAnsi" w:cstheme="majorHAnsi"/>
          <w:sz w:val="20"/>
          <w:szCs w:val="28"/>
          <w:lang w:eastAsia="zh-CN"/>
        </w:rPr>
        <w:t>202</w:t>
      </w:r>
      <w:r>
        <w:rPr>
          <w:rStyle w:val="AboutandContactBody"/>
          <w:rFonts w:asciiTheme="majorHAnsi" w:hAnsiTheme="majorHAnsi" w:cstheme="majorHAnsi" w:hint="eastAsia"/>
          <w:sz w:val="20"/>
          <w:szCs w:val="28"/>
          <w:lang w:eastAsia="zh-CN"/>
        </w:rPr>
        <w:t>5</w:t>
      </w:r>
      <w:r w:rsidRPr="007B24F3">
        <w:rPr>
          <w:rStyle w:val="AboutandContactBody"/>
          <w:rFonts w:asciiTheme="majorHAnsi" w:hAnsiTheme="majorHAnsi" w:cstheme="majorHAnsi"/>
          <w:sz w:val="20"/>
          <w:szCs w:val="28"/>
          <w:lang w:eastAsia="zh-CN"/>
        </w:rPr>
        <w:t>财年，汉高实现销售额</w:t>
      </w:r>
      <w:r>
        <w:rPr>
          <w:rStyle w:val="AboutandContactBody"/>
          <w:rFonts w:asciiTheme="majorHAnsi" w:hAnsiTheme="majorHAnsi" w:cstheme="majorHAnsi" w:hint="eastAsia"/>
          <w:sz w:val="20"/>
          <w:szCs w:val="28"/>
          <w:lang w:eastAsia="zh-CN"/>
        </w:rPr>
        <w:t>约</w:t>
      </w:r>
      <w:r>
        <w:rPr>
          <w:rStyle w:val="AboutandContactBody"/>
          <w:rFonts w:asciiTheme="majorHAnsi" w:hAnsiTheme="majorHAnsi" w:cstheme="majorHAnsi" w:hint="eastAsia"/>
          <w:sz w:val="20"/>
          <w:szCs w:val="28"/>
          <w:lang w:eastAsia="zh-CN"/>
        </w:rPr>
        <w:t>205</w:t>
      </w:r>
      <w:r w:rsidRPr="007B24F3">
        <w:rPr>
          <w:rStyle w:val="AboutandContactBody"/>
          <w:rFonts w:asciiTheme="majorHAnsi" w:hAnsiTheme="majorHAnsi" w:cstheme="majorHAnsi"/>
          <w:sz w:val="20"/>
          <w:szCs w:val="28"/>
          <w:lang w:eastAsia="zh-CN"/>
        </w:rPr>
        <w:t>亿欧元，调整后营业利润约为</w:t>
      </w:r>
      <w:r>
        <w:rPr>
          <w:rStyle w:val="AboutandContactBody"/>
          <w:rFonts w:asciiTheme="majorHAnsi" w:hAnsiTheme="majorHAnsi" w:cstheme="majorHAnsi" w:hint="eastAsia"/>
          <w:sz w:val="20"/>
          <w:szCs w:val="28"/>
          <w:lang w:eastAsia="zh-CN"/>
        </w:rPr>
        <w:t>30</w:t>
      </w:r>
      <w:r w:rsidRPr="007B24F3">
        <w:rPr>
          <w:rStyle w:val="AboutandContactBody"/>
          <w:rFonts w:asciiTheme="majorHAnsi" w:hAnsiTheme="majorHAnsi" w:cstheme="majorHAnsi"/>
          <w:sz w:val="20"/>
          <w:szCs w:val="28"/>
          <w:lang w:eastAsia="zh-CN"/>
        </w:rPr>
        <w:t>亿欧元。汉高的优先股已列入德国</w:t>
      </w:r>
      <w:r w:rsidRPr="007B24F3">
        <w:rPr>
          <w:rStyle w:val="AboutandContactBody"/>
          <w:rFonts w:asciiTheme="majorHAnsi" w:hAnsiTheme="majorHAnsi" w:cstheme="majorHAnsi"/>
          <w:sz w:val="20"/>
          <w:szCs w:val="28"/>
          <w:lang w:eastAsia="zh-CN"/>
        </w:rPr>
        <w:t>DAX</w:t>
      </w:r>
      <w:r w:rsidRPr="007B24F3">
        <w:rPr>
          <w:rStyle w:val="AboutandContactBody"/>
          <w:rFonts w:asciiTheme="majorHAnsi" w:hAnsiTheme="majorHAnsi" w:cstheme="majorHAnsi"/>
          <w:sz w:val="20"/>
          <w:szCs w:val="28"/>
          <w:lang w:eastAsia="zh-CN"/>
        </w:rPr>
        <w:t>指数。可持续发展在汉高有着悠久的传统，公司确立有明晰的可持续发展战略和具体目标。成立于</w:t>
      </w:r>
      <w:r w:rsidRPr="007B24F3">
        <w:rPr>
          <w:rStyle w:val="AboutandContactBody"/>
          <w:rFonts w:asciiTheme="majorHAnsi" w:hAnsiTheme="majorHAnsi" w:cstheme="majorHAnsi"/>
          <w:sz w:val="20"/>
          <w:szCs w:val="28"/>
          <w:lang w:eastAsia="zh-CN"/>
        </w:rPr>
        <w:t>1876</w:t>
      </w:r>
      <w:r w:rsidRPr="007B24F3">
        <w:rPr>
          <w:rStyle w:val="AboutandContactBody"/>
          <w:rFonts w:asciiTheme="majorHAnsi" w:hAnsiTheme="majorHAnsi" w:cstheme="majorHAnsi"/>
          <w:sz w:val="20"/>
          <w:szCs w:val="28"/>
          <w:lang w:eastAsia="zh-CN"/>
        </w:rPr>
        <w:t>年，汉高如今在全球范围内约有</w:t>
      </w:r>
      <w:r w:rsidRPr="007B24F3">
        <w:rPr>
          <w:rStyle w:val="AboutandContactBody"/>
          <w:rFonts w:asciiTheme="majorHAnsi" w:hAnsiTheme="majorHAnsi" w:cstheme="majorHAnsi"/>
          <w:sz w:val="20"/>
          <w:szCs w:val="28"/>
          <w:lang w:eastAsia="zh-CN"/>
        </w:rPr>
        <w:t>4.</w:t>
      </w:r>
      <w:r>
        <w:rPr>
          <w:rStyle w:val="AboutandContactBody"/>
          <w:rFonts w:asciiTheme="majorHAnsi" w:hAnsiTheme="majorHAnsi" w:cstheme="majorHAnsi" w:hint="eastAsia"/>
          <w:sz w:val="20"/>
          <w:szCs w:val="28"/>
          <w:lang w:eastAsia="zh-CN"/>
        </w:rPr>
        <w:t>7</w:t>
      </w:r>
      <w:r w:rsidRPr="007B24F3">
        <w:rPr>
          <w:rStyle w:val="AboutandContactBody"/>
          <w:rFonts w:asciiTheme="majorHAnsi" w:hAnsiTheme="majorHAnsi" w:cstheme="majorHAnsi"/>
          <w:sz w:val="20"/>
          <w:szCs w:val="28"/>
          <w:lang w:eastAsia="zh-CN"/>
        </w:rPr>
        <w:t>万名员工，在强大的企业文化、共同的价值观与企业目标</w:t>
      </w:r>
      <w:r w:rsidRPr="007B24F3">
        <w:rPr>
          <w:rStyle w:val="AboutandContactBody"/>
          <w:rFonts w:asciiTheme="majorHAnsi" w:hAnsiTheme="majorHAnsi" w:cstheme="majorHAnsi"/>
          <w:sz w:val="20"/>
          <w:szCs w:val="28"/>
          <w:lang w:eastAsia="zh-CN"/>
        </w:rPr>
        <w:t>“Pioneers at heart for the good of generations”</w:t>
      </w:r>
      <w:r w:rsidRPr="007B24F3">
        <w:rPr>
          <w:rStyle w:val="AboutandContactBody"/>
          <w:rFonts w:asciiTheme="majorHAnsi" w:hAnsiTheme="majorHAnsi" w:cstheme="majorHAnsi"/>
          <w:sz w:val="20"/>
          <w:szCs w:val="28"/>
          <w:lang w:eastAsia="zh-CN"/>
        </w:rPr>
        <w:t>的引领下，融合为一支多元化的团队。更多资讯，敬请访问</w:t>
      </w:r>
      <w:r w:rsidRPr="007B24F3">
        <w:rPr>
          <w:rStyle w:val="AboutandContactBody"/>
          <w:rFonts w:asciiTheme="majorHAnsi" w:hAnsiTheme="majorHAnsi" w:cstheme="majorHAnsi"/>
          <w:sz w:val="20"/>
          <w:szCs w:val="28"/>
          <w:lang w:eastAsia="zh-CN"/>
        </w:rPr>
        <w:t xml:space="preserve"> </w:t>
      </w:r>
      <w:hyperlink r:id="rId15" w:history="1">
        <w:r w:rsidR="006B6BE9" w:rsidRPr="00865C64">
          <w:rPr>
            <w:rStyle w:val="Hyperlink"/>
            <w:rFonts w:asciiTheme="majorHAnsi" w:hAnsiTheme="majorHAnsi" w:cstheme="majorHAnsi"/>
            <w:sz w:val="20"/>
            <w:szCs w:val="20"/>
            <w:lang w:eastAsia="zh-CN"/>
          </w:rPr>
          <w:t>www.henkel.c</w:t>
        </w:r>
        <w:r w:rsidR="006B6BE9" w:rsidRPr="00865C64">
          <w:rPr>
            <w:rStyle w:val="Hyperlink"/>
            <w:rFonts w:asciiTheme="majorHAnsi" w:hAnsiTheme="majorHAnsi" w:cstheme="majorHAnsi" w:hint="eastAsia"/>
            <w:sz w:val="20"/>
            <w:szCs w:val="20"/>
            <w:lang w:eastAsia="zh-CN"/>
          </w:rPr>
          <w:t>n</w:t>
        </w:r>
      </w:hyperlink>
      <w:r>
        <w:rPr>
          <w:rFonts w:asciiTheme="majorHAnsi" w:hAnsiTheme="majorHAnsi" w:cstheme="majorHAnsi" w:hint="eastAsia"/>
          <w:sz w:val="20"/>
          <w:szCs w:val="20"/>
          <w:lang w:eastAsia="zh-CN"/>
        </w:rPr>
        <w:t xml:space="preserve"> </w:t>
      </w:r>
      <w:r w:rsidRPr="007B24F3">
        <w:rPr>
          <w:rStyle w:val="AboutandContactBody"/>
          <w:rFonts w:asciiTheme="majorHAnsi" w:hAnsiTheme="majorHAnsi" w:cstheme="majorHAnsi"/>
          <w:sz w:val="20"/>
          <w:szCs w:val="28"/>
          <w:lang w:eastAsia="zh-CN"/>
        </w:rPr>
        <w:t xml:space="preserve"> </w:t>
      </w:r>
    </w:p>
    <w:p w14:paraId="38EF5741" w14:textId="77777777" w:rsidR="006B6BE9" w:rsidRPr="00DC3878" w:rsidRDefault="006B6BE9" w:rsidP="006B6BE9">
      <w:pPr>
        <w:pStyle w:val="He01Flietext"/>
        <w:rPr>
          <w:rStyle w:val="AboutandContactBody"/>
          <w:rFonts w:eastAsiaTheme="minorEastAsia" w:cs="Times New Roman"/>
          <w:sz w:val="14"/>
          <w:szCs w:val="14"/>
          <w:lang w:val="en-US" w:eastAsia="zh-CN"/>
        </w:rPr>
      </w:pPr>
    </w:p>
    <w:p w14:paraId="50F3232B" w14:textId="77777777" w:rsidR="006B6BE9" w:rsidRPr="006E00F4" w:rsidRDefault="006B6BE9" w:rsidP="006B6BE9">
      <w:pPr>
        <w:spacing w:line="240" w:lineRule="auto"/>
        <w:jc w:val="left"/>
        <w:rPr>
          <w:rStyle w:val="AboutandContactBody"/>
          <w:sz w:val="14"/>
          <w:szCs w:val="14"/>
          <w:lang w:eastAsia="zh-CN"/>
        </w:rPr>
      </w:pPr>
    </w:p>
    <w:p w14:paraId="1A98F833" w14:textId="77777777" w:rsidR="006B6BE9" w:rsidRPr="006E00F4" w:rsidRDefault="006B6BE9" w:rsidP="006B6BE9">
      <w:pPr>
        <w:tabs>
          <w:tab w:val="left" w:pos="1080"/>
          <w:tab w:val="left" w:pos="4500"/>
        </w:tabs>
        <w:spacing w:line="264" w:lineRule="auto"/>
        <w:rPr>
          <w:rFonts w:asciiTheme="majorHAnsi" w:eastAsia="PMingLiU" w:hAnsiTheme="majorHAnsi" w:cs="Calibri Light"/>
          <w:b/>
          <w:sz w:val="18"/>
          <w:szCs w:val="18"/>
          <w:lang w:eastAsia="zh-CN"/>
        </w:rPr>
      </w:pPr>
    </w:p>
    <w:p w14:paraId="79766C41" w14:textId="77777777" w:rsidR="006B6BE9" w:rsidRPr="00306F21" w:rsidRDefault="00CB008F" w:rsidP="006B6BE9">
      <w:pPr>
        <w:pStyle w:val="He01Flietext"/>
        <w:rPr>
          <w:rFonts w:ascii="微软雅黑" w:eastAsia="微软雅黑" w:hAnsi="微软雅黑" w:cs="微软雅黑"/>
          <w:sz w:val="14"/>
          <w:lang w:eastAsia="zh-CN"/>
        </w:rPr>
      </w:pPr>
      <w:r w:rsidRPr="00620AC6">
        <w:rPr>
          <w:rFonts w:ascii="微软雅黑" w:eastAsia="微软雅黑" w:hAnsi="微软雅黑" w:cs="微软雅黑" w:hint="eastAsia"/>
          <w:sz w:val="14"/>
          <w:lang w:eastAsia="zh-CN"/>
        </w:rPr>
        <w:t>本文件所含提及未来业务发展、财务业绩及其他与汉高未来相关的事件或发展的声明，由此构成前瞻性声明。前瞻性表述的特点是使用诸如期望、打算、计划、预测、假设、相信、预计、预期、预见和类似的表述。这些表述乃汉高股份及两合公司管理层基于现有的预测和假设。该等表述在任何情况下都不应该被理解成保证该等预期的准确无误。汉高股份及两合公司及其关联公司实际实现的未来业绩和结果取决于一系列的风险和不确定性，因此可能与前瞻性表述有明显差别。很多因素，例如未来的经济环境和竞争者行为以及市场上其他参与者的行为，均在汉高的控制之外，无法准确预计。汉高不计划也不承诺更新前瞻性表述。</w:t>
      </w:r>
    </w:p>
    <w:p w14:paraId="4F23EE80" w14:textId="77777777" w:rsidR="006B6BE9" w:rsidRPr="00306F21" w:rsidRDefault="00CB008F" w:rsidP="006B6BE9">
      <w:pPr>
        <w:pStyle w:val="He01Flietext"/>
        <w:rPr>
          <w:rFonts w:ascii="微软雅黑" w:eastAsia="微软雅黑" w:hAnsi="微软雅黑" w:cs="微软雅黑"/>
          <w:sz w:val="14"/>
          <w:lang w:eastAsia="zh-CN"/>
        </w:rPr>
      </w:pPr>
      <w:r w:rsidRPr="00620AC6">
        <w:rPr>
          <w:rFonts w:ascii="微软雅黑" w:eastAsia="微软雅黑" w:hAnsi="微软雅黑" w:cs="微软雅黑" w:hint="eastAsia"/>
          <w:sz w:val="14"/>
          <w:lang w:eastAsia="zh-CN"/>
        </w:rPr>
        <w:t>本文件在适用的财务报告框架中未明确界定的补充性财务计量指标，这些指标是或可能是替代性财务表现计量（非公认会计原则）。这些补充财务计量指标是根据综合财务报表中适用的财务报告框架提出的，不应被孤立看待，也不应被视为汉高净资产、财务状况或运营结果的替代计量指标。其他公司对于报告或描述类似项目的替代性财务计量指标，可能使用不同的计算方法。</w:t>
      </w:r>
    </w:p>
    <w:p w14:paraId="30818C21" w14:textId="77777777" w:rsidR="006B6BE9" w:rsidRPr="00306F21" w:rsidRDefault="00CB008F" w:rsidP="006B6BE9">
      <w:pPr>
        <w:pStyle w:val="He01Flietext"/>
        <w:rPr>
          <w:rFonts w:ascii="微软雅黑" w:eastAsia="微软雅黑" w:hAnsi="微软雅黑" w:cs="微软雅黑"/>
          <w:sz w:val="14"/>
          <w:lang w:eastAsia="zh-CN"/>
        </w:rPr>
      </w:pPr>
      <w:r w:rsidRPr="00306F21">
        <w:rPr>
          <w:rFonts w:ascii="微软雅黑" w:eastAsia="微软雅黑" w:hAnsi="微软雅黑" w:cs="微软雅黑" w:hint="eastAsia"/>
          <w:sz w:val="14"/>
          <w:lang w:eastAsia="zh-CN"/>
        </w:rPr>
        <w:t>本文件仅供参考，并不构成任何对证券的投资建议、出售要约或购买要约。</w:t>
      </w:r>
    </w:p>
    <w:p w14:paraId="74E9897A" w14:textId="77777777" w:rsidR="006B6BE9" w:rsidRDefault="006B6BE9" w:rsidP="006B6BE9">
      <w:pPr>
        <w:spacing w:line="240" w:lineRule="auto"/>
        <w:jc w:val="left"/>
        <w:rPr>
          <w:sz w:val="14"/>
          <w:lang w:eastAsia="zh-CN"/>
        </w:rPr>
      </w:pPr>
    </w:p>
    <w:p w14:paraId="3E4C1611" w14:textId="77777777" w:rsidR="006B6BE9" w:rsidRDefault="006B6BE9" w:rsidP="006B6BE9">
      <w:pPr>
        <w:spacing w:line="240" w:lineRule="auto"/>
        <w:jc w:val="left"/>
        <w:rPr>
          <w:sz w:val="14"/>
          <w:lang w:eastAsia="zh-CN"/>
        </w:rPr>
      </w:pPr>
    </w:p>
    <w:p w14:paraId="07F750B0" w14:textId="77777777" w:rsidR="006B6BE9" w:rsidRPr="00596CED" w:rsidRDefault="00CB008F" w:rsidP="006B6BE9">
      <w:pPr>
        <w:tabs>
          <w:tab w:val="left" w:pos="1080"/>
          <w:tab w:val="left" w:pos="4500"/>
        </w:tabs>
        <w:spacing w:line="264" w:lineRule="auto"/>
        <w:rPr>
          <w:rStyle w:val="AboutandContactBody"/>
          <w:rFonts w:cs="Segoe UI"/>
          <w:b/>
          <w:bCs/>
          <w:szCs w:val="18"/>
        </w:rPr>
      </w:pPr>
      <w:r w:rsidRPr="00596CED">
        <w:rPr>
          <w:rStyle w:val="AboutandContactBody"/>
          <w:rFonts w:cs="Segoe UI" w:hint="eastAsia"/>
          <w:b/>
          <w:bCs/>
          <w:szCs w:val="18"/>
        </w:rPr>
        <w:t>媒体联系人</w:t>
      </w:r>
    </w:p>
    <w:p w14:paraId="35DF207E" w14:textId="77777777" w:rsidR="006B6BE9" w:rsidRPr="00596CED" w:rsidRDefault="006B6BE9" w:rsidP="006B6BE9">
      <w:pPr>
        <w:tabs>
          <w:tab w:val="left" w:pos="1080"/>
          <w:tab w:val="left" w:pos="4500"/>
        </w:tabs>
        <w:spacing w:line="264" w:lineRule="auto"/>
        <w:rPr>
          <w:rStyle w:val="AboutandContactBody"/>
          <w:rFonts w:cs="Segoe UI"/>
          <w:b/>
          <w:szCs w:val="18"/>
        </w:rPr>
      </w:pPr>
    </w:p>
    <w:p w14:paraId="4BEE5039" w14:textId="77777777" w:rsidR="006B6BE9" w:rsidRPr="00596CED" w:rsidRDefault="00CB008F" w:rsidP="006B6BE9">
      <w:pPr>
        <w:tabs>
          <w:tab w:val="left" w:pos="1080"/>
          <w:tab w:val="left" w:pos="4500"/>
        </w:tabs>
        <w:spacing w:line="264" w:lineRule="auto"/>
        <w:rPr>
          <w:rStyle w:val="AboutandContactBody"/>
          <w:rFonts w:cs="Segoe UI"/>
          <w:bCs/>
          <w:szCs w:val="18"/>
        </w:rPr>
      </w:pPr>
      <w:r w:rsidRPr="006A390A">
        <w:rPr>
          <w:rFonts w:cs="Arial"/>
          <w:b/>
          <w:sz w:val="20"/>
          <w:lang w:val="en-CA" w:eastAsia="de-DE"/>
        </w:rPr>
        <w:t>Louise Cheung</w:t>
      </w:r>
      <w:r>
        <w:rPr>
          <w:rFonts w:cs="Arial" w:hint="eastAsia"/>
          <w:b/>
          <w:sz w:val="20"/>
          <w:lang w:val="en-CA" w:eastAsia="zh-CN"/>
        </w:rPr>
        <w:t xml:space="preserve"> </w:t>
      </w:r>
      <w:r>
        <w:rPr>
          <w:rFonts w:cs="Arial" w:hint="eastAsia"/>
          <w:b/>
          <w:sz w:val="20"/>
          <w:lang w:val="en-CA" w:eastAsia="zh-CN"/>
        </w:rPr>
        <w:t>张晓芸</w:t>
      </w:r>
      <w:r w:rsidRPr="00596CED">
        <w:rPr>
          <w:rStyle w:val="AboutandContactBody"/>
          <w:rFonts w:cs="Segoe UI"/>
          <w:szCs w:val="18"/>
        </w:rPr>
        <w:tab/>
      </w:r>
    </w:p>
    <w:p w14:paraId="10887B5E" w14:textId="77777777" w:rsidR="006B6BE9" w:rsidRPr="00596CED" w:rsidRDefault="00CB008F" w:rsidP="006B6BE9">
      <w:pPr>
        <w:tabs>
          <w:tab w:val="left" w:pos="709"/>
          <w:tab w:val="left" w:pos="4500"/>
          <w:tab w:val="left" w:pos="5245"/>
        </w:tabs>
        <w:spacing w:line="264" w:lineRule="auto"/>
        <w:rPr>
          <w:rStyle w:val="AboutandContactBody"/>
          <w:rFonts w:cs="Segoe UI"/>
          <w:szCs w:val="18"/>
        </w:rPr>
      </w:pPr>
      <w:r w:rsidRPr="00596CED">
        <w:rPr>
          <w:rStyle w:val="AboutandContactBody"/>
          <w:rFonts w:cs="Segoe UI" w:hint="eastAsia"/>
          <w:szCs w:val="18"/>
        </w:rPr>
        <w:t>电话：</w:t>
      </w:r>
      <w:r w:rsidRPr="00596CED">
        <w:rPr>
          <w:rStyle w:val="AboutandContactBody"/>
          <w:rFonts w:cs="Segoe UI"/>
          <w:szCs w:val="18"/>
        </w:rPr>
        <w:t>+86</w:t>
      </w:r>
      <w:r>
        <w:rPr>
          <w:rStyle w:val="AboutandContactBody"/>
          <w:rFonts w:cs="Segoe UI"/>
          <w:szCs w:val="18"/>
        </w:rPr>
        <w:t xml:space="preserve"> </w:t>
      </w:r>
      <w:r w:rsidRPr="00596CED">
        <w:rPr>
          <w:rStyle w:val="AboutandContactBody"/>
          <w:rFonts w:cs="Segoe UI"/>
          <w:szCs w:val="18"/>
        </w:rPr>
        <w:t>21</w:t>
      </w:r>
      <w:r>
        <w:rPr>
          <w:rStyle w:val="AboutandContactBody"/>
          <w:rFonts w:cs="Segoe UI"/>
          <w:szCs w:val="18"/>
        </w:rPr>
        <w:t xml:space="preserve"> </w:t>
      </w:r>
      <w:r w:rsidRPr="00596CED">
        <w:rPr>
          <w:rStyle w:val="AboutandContactBody"/>
          <w:rFonts w:cs="Segoe UI"/>
          <w:szCs w:val="18"/>
        </w:rPr>
        <w:t>2891</w:t>
      </w:r>
      <w:r>
        <w:rPr>
          <w:rStyle w:val="AboutandContactBody"/>
          <w:rFonts w:cs="Segoe UI"/>
          <w:szCs w:val="18"/>
        </w:rPr>
        <w:t xml:space="preserve"> </w:t>
      </w:r>
      <w:r w:rsidRPr="00596CED">
        <w:rPr>
          <w:rStyle w:val="AboutandContactBody"/>
          <w:rFonts w:cs="Segoe UI"/>
          <w:szCs w:val="18"/>
        </w:rPr>
        <w:t>5152</w:t>
      </w:r>
      <w:r w:rsidRPr="00596CED">
        <w:rPr>
          <w:rStyle w:val="AboutandContactBody"/>
          <w:rFonts w:cs="Segoe UI"/>
          <w:szCs w:val="18"/>
        </w:rPr>
        <w:tab/>
      </w:r>
    </w:p>
    <w:p w14:paraId="5EF184C3" w14:textId="77777777" w:rsidR="006B6BE9" w:rsidRDefault="00CB008F" w:rsidP="006B6BE9">
      <w:pPr>
        <w:spacing w:line="240" w:lineRule="auto"/>
        <w:jc w:val="left"/>
        <w:rPr>
          <w:rFonts w:cs="Segoe UI"/>
          <w:sz w:val="18"/>
          <w:szCs w:val="18"/>
        </w:rPr>
      </w:pPr>
      <w:r w:rsidRPr="00596CED">
        <w:rPr>
          <w:rStyle w:val="AboutandContactBody"/>
          <w:rFonts w:cs="Segoe UI" w:hint="eastAsia"/>
          <w:szCs w:val="18"/>
        </w:rPr>
        <w:t>邮箱：</w:t>
      </w:r>
      <w:hyperlink r:id="rId16" w:history="1">
        <w:r w:rsidR="006B6BE9" w:rsidRPr="00E5636F">
          <w:rPr>
            <w:rStyle w:val="Hyperlink"/>
            <w:rFonts w:cs="Segoe UI"/>
          </w:rPr>
          <w:t>louise.cheung@henkel.com</w:t>
        </w:r>
      </w:hyperlink>
    </w:p>
    <w:p w14:paraId="727F0ED8" w14:textId="77777777" w:rsidR="006B6BE9" w:rsidRDefault="006B6BE9" w:rsidP="006B6BE9">
      <w:pPr>
        <w:spacing w:line="240" w:lineRule="auto"/>
        <w:jc w:val="left"/>
        <w:rPr>
          <w:rFonts w:cs="Segoe UI"/>
          <w:sz w:val="18"/>
          <w:szCs w:val="18"/>
        </w:rPr>
      </w:pPr>
    </w:p>
    <w:p w14:paraId="0F6964CA" w14:textId="77777777" w:rsidR="006B6BE9" w:rsidRPr="00D014F1" w:rsidRDefault="00CB008F" w:rsidP="006B6BE9">
      <w:pPr>
        <w:tabs>
          <w:tab w:val="left" w:pos="851"/>
          <w:tab w:val="left" w:pos="4536"/>
          <w:tab w:val="left" w:pos="4962"/>
          <w:tab w:val="left" w:pos="5387"/>
        </w:tabs>
        <w:spacing w:line="360" w:lineRule="auto"/>
        <w:rPr>
          <w:rFonts w:cs="Arial"/>
          <w:b/>
          <w:sz w:val="20"/>
          <w:szCs w:val="18"/>
        </w:rPr>
      </w:pPr>
      <w:r w:rsidRPr="00D014F1">
        <w:rPr>
          <w:rFonts w:cs="Arial"/>
          <w:b/>
          <w:sz w:val="20"/>
          <w:szCs w:val="18"/>
          <w:lang w:val="en-CA" w:eastAsia="de-DE"/>
        </w:rPr>
        <w:t xml:space="preserve">Liki </w:t>
      </w:r>
      <w:r w:rsidRPr="00D014F1">
        <w:rPr>
          <w:rFonts w:cs="Arial"/>
          <w:b/>
          <w:sz w:val="20"/>
          <w:szCs w:val="18"/>
          <w:lang w:val="en-CA"/>
        </w:rPr>
        <w:t>Qin</w:t>
      </w:r>
      <w:r w:rsidRPr="00D014F1">
        <w:rPr>
          <w:rFonts w:cs="Arial" w:hint="eastAsia"/>
          <w:b/>
          <w:sz w:val="20"/>
          <w:szCs w:val="18"/>
          <w:lang w:val="en-CA"/>
        </w:rPr>
        <w:t>秦莉佳</w:t>
      </w:r>
      <w:r w:rsidRPr="00D014F1">
        <w:rPr>
          <w:rFonts w:cs="Arial"/>
          <w:b/>
          <w:sz w:val="20"/>
          <w:szCs w:val="18"/>
          <w:lang w:eastAsia="de-DE"/>
        </w:rPr>
        <w:tab/>
      </w:r>
    </w:p>
    <w:p w14:paraId="594C57A6" w14:textId="77777777" w:rsidR="006B6BE9" w:rsidRPr="00D014F1" w:rsidRDefault="00CB008F" w:rsidP="006B6BE9">
      <w:pPr>
        <w:tabs>
          <w:tab w:val="left" w:pos="709"/>
          <w:tab w:val="left" w:pos="4500"/>
          <w:tab w:val="left" w:pos="5245"/>
        </w:tabs>
        <w:spacing w:line="264" w:lineRule="auto"/>
        <w:rPr>
          <w:rFonts w:cs="Arial"/>
          <w:color w:val="000000"/>
          <w:sz w:val="20"/>
          <w:szCs w:val="18"/>
          <w:lang w:eastAsia="de-DE"/>
        </w:rPr>
      </w:pPr>
      <w:r w:rsidRPr="006A390A">
        <w:rPr>
          <w:rStyle w:val="AboutandContactBody"/>
          <w:rFonts w:cs="Segoe UI" w:hint="eastAsia"/>
        </w:rPr>
        <w:t>电话</w:t>
      </w:r>
      <w:r w:rsidRPr="006A390A">
        <w:rPr>
          <w:rStyle w:val="AboutandContactBody"/>
          <w:rFonts w:cs="Segoe UI"/>
        </w:rPr>
        <w:t>: +86 21 2891 4386</w:t>
      </w:r>
      <w:r w:rsidRPr="00D014F1">
        <w:rPr>
          <w:rFonts w:cs="Arial"/>
          <w:sz w:val="20"/>
          <w:szCs w:val="18"/>
          <w:lang w:eastAsia="de-DE"/>
        </w:rPr>
        <w:tab/>
      </w:r>
    </w:p>
    <w:p w14:paraId="60CB52F8" w14:textId="77777777" w:rsidR="006B6BE9" w:rsidRPr="00A12BF7" w:rsidRDefault="00CB008F" w:rsidP="006B6BE9">
      <w:pPr>
        <w:tabs>
          <w:tab w:val="left" w:pos="1080"/>
          <w:tab w:val="left" w:pos="4500"/>
        </w:tabs>
        <w:rPr>
          <w:rFonts w:cs="Arial"/>
          <w:sz w:val="18"/>
          <w:szCs w:val="18"/>
          <w:lang w:val="en-CA"/>
        </w:rPr>
      </w:pPr>
      <w:r w:rsidRPr="00A12BF7">
        <w:rPr>
          <w:rFonts w:cs="Arial" w:hint="eastAsia"/>
          <w:sz w:val="18"/>
          <w:szCs w:val="18"/>
        </w:rPr>
        <w:t>邮件</w:t>
      </w:r>
      <w:r w:rsidRPr="00A12BF7">
        <w:rPr>
          <w:rFonts w:cs="Arial"/>
          <w:sz w:val="18"/>
          <w:szCs w:val="18"/>
          <w:lang w:eastAsia="de-DE"/>
        </w:rPr>
        <w:t xml:space="preserve">: </w:t>
      </w:r>
      <w:hyperlink r:id="rId17" w:history="1">
        <w:r w:rsidR="006B6BE9" w:rsidRPr="00A12BF7">
          <w:rPr>
            <w:rStyle w:val="Hyperlink"/>
            <w:rFonts w:cs="Arial"/>
            <w:lang w:val="en-CA"/>
          </w:rPr>
          <w:t>liki.qin@henkel.com</w:t>
        </w:r>
      </w:hyperlink>
    </w:p>
    <w:p w14:paraId="55CE9539" w14:textId="021A7DA0" w:rsidR="00E54383" w:rsidRPr="006B6BE9" w:rsidRDefault="00E54383">
      <w:pPr>
        <w:tabs>
          <w:tab w:val="left" w:pos="1080"/>
          <w:tab w:val="left" w:pos="4500"/>
        </w:tabs>
        <w:spacing w:line="264" w:lineRule="auto"/>
        <w:rPr>
          <w:rStyle w:val="Hyperlink"/>
          <w:rFonts w:asciiTheme="majorHAnsi" w:hAnsiTheme="majorHAnsi" w:cs="宋体"/>
          <w:lang w:val="en-CA"/>
        </w:rPr>
      </w:pPr>
    </w:p>
    <w:sectPr w:rsidR="00E54383" w:rsidRPr="006B6BE9">
      <w:headerReference w:type="even" r:id="rId18"/>
      <w:footerReference w:type="default" r:id="rId19"/>
      <w:headerReference w:type="first" r:id="rId20"/>
      <w:footerReference w:type="first" r:id="rId21"/>
      <w:pgSz w:w="11907" w:h="16840"/>
      <w:pgMar w:top="1944" w:right="1411" w:bottom="1843" w:left="1411" w:header="1253" w:footer="95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99775C" w14:textId="77777777" w:rsidR="00CB008F" w:rsidRDefault="00CB008F">
      <w:pPr>
        <w:spacing w:line="240" w:lineRule="auto"/>
      </w:pPr>
      <w:r>
        <w:separator/>
      </w:r>
    </w:p>
  </w:endnote>
  <w:endnote w:type="continuationSeparator" w:id="0">
    <w:p w14:paraId="114F8204" w14:textId="77777777" w:rsidR="00CB008F" w:rsidRDefault="00CB008F">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Segoe UI">
    <w:panose1 w:val="020B0502040204020203"/>
    <w:charset w:val="00"/>
    <w:family w:val="swiss"/>
    <w:pitch w:val="variable"/>
    <w:sig w:usb0="E4002EFF" w:usb1="C000E47F"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微软雅黑">
    <w:altName w:val="Microsoft YaHei"/>
    <w:panose1 w:val="020B0503020204020204"/>
    <w:charset w:val="86"/>
    <w:family w:val="swiss"/>
    <w:pitch w:val="variable"/>
    <w:sig w:usb0="80000287" w:usb1="2ACF3C50" w:usb2="00000016" w:usb3="00000000" w:csb0="0004001F" w:csb1="00000000"/>
  </w:font>
  <w:font w:name="MS Mincho">
    <w:panose1 w:val="02020609040205080304"/>
    <w:charset w:val="80"/>
    <w:family w:val="modern"/>
    <w:pitch w:val="fixed"/>
    <w:sig w:usb0="E00002FF" w:usb1="6AC7FDFB" w:usb2="08000012" w:usb3="00000000" w:csb0="0002009F" w:csb1="00000000"/>
  </w:font>
  <w:font w:name="PMingLiU">
    <w:altName w:val="新細明體"/>
    <w:panose1 w:val="02010601000101010101"/>
    <w:charset w:val="88"/>
    <w:family w:val="roman"/>
    <w:pitch w:val="variable"/>
    <w:sig w:usb0="A00002FF" w:usb1="28CFFCFA" w:usb2="00000016" w:usb3="00000000" w:csb0="001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4243D4" w14:textId="0B05C496" w:rsidR="00366D19" w:rsidRDefault="00CB008F" w:rsidP="004033B2">
    <w:pPr>
      <w:pStyle w:val="Footer"/>
      <w:tabs>
        <w:tab w:val="clear" w:pos="7083"/>
        <w:tab w:val="clear" w:pos="8640"/>
        <w:tab w:val="right" w:pos="9071"/>
      </w:tabs>
      <w:jc w:val="both"/>
    </w:pPr>
    <w:r>
      <w:t>Henkel AG &amp; Co. KGaA</w:t>
    </w:r>
    <w:r>
      <w:tab/>
    </w:r>
    <w:r>
      <w:rPr>
        <w:rFonts w:hint="eastAsia"/>
        <w:lang w:eastAsia="zh-CN"/>
      </w:rPr>
      <w:t>第</w:t>
    </w:r>
    <w:r>
      <w:fldChar w:fldCharType="begin"/>
    </w:r>
    <w:r>
      <w:instrText xml:space="preserve"> PAGE  \* Arabic  \* MERGEFORMAT </w:instrText>
    </w:r>
    <w:r>
      <w:fldChar w:fldCharType="separate"/>
    </w:r>
    <w:r>
      <w:t>1</w:t>
    </w:r>
    <w:r>
      <w:fldChar w:fldCharType="end"/>
    </w:r>
    <w:r>
      <w:t>/</w:t>
    </w:r>
    <w:fldSimple w:instr=" NUMPAGES  \* Arabic  \* MERGEFORMAT ">
      <w:r w:rsidR="00366D19">
        <w:t>13</w:t>
      </w:r>
    </w:fldSimple>
    <w:r>
      <w:rPr>
        <w:rFonts w:hint="eastAsia"/>
        <w:lang w:eastAsia="zh-CN"/>
      </w:rPr>
      <w:t>页</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4C2629" w14:textId="5966D94D" w:rsidR="00E54383" w:rsidRDefault="00CB008F">
    <w:pPr>
      <w:pStyle w:val="Footer"/>
    </w:pPr>
    <w:r>
      <w:rPr>
        <w:noProof/>
      </w:rPr>
      <w:drawing>
        <wp:anchor distT="0" distB="0" distL="114300" distR="114300" simplePos="0" relativeHeight="251656704" behindDoc="0" locked="0" layoutInCell="1" allowOverlap="1" wp14:anchorId="4252938B" wp14:editId="74F315A2">
          <wp:simplePos x="0" y="0"/>
          <wp:positionH relativeFrom="column">
            <wp:posOffset>0</wp:posOffset>
          </wp:positionH>
          <wp:positionV relativeFrom="paragraph">
            <wp:posOffset>-365760</wp:posOffset>
          </wp:positionV>
          <wp:extent cx="4967605" cy="407670"/>
          <wp:effectExtent l="0" t="0" r="5080" b="0"/>
          <wp:wrapNone/>
          <wp:docPr id="734049568"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34049568" name="Grafik 1"/>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0"/>
                    <a:ext cx="4967544" cy="407963"/>
                  </a:xfrm>
                  <a:prstGeom prst="rect">
                    <a:avLst/>
                  </a:prstGeom>
                </pic:spPr>
              </pic:pic>
            </a:graphicData>
          </a:graphic>
        </wp:anchor>
      </w:drawing>
    </w:r>
    <w:r>
      <w:t xml:space="preserve">Page </w:t>
    </w:r>
    <w:r>
      <w:fldChar w:fldCharType="begin"/>
    </w:r>
    <w:r>
      <w:instrText xml:space="preserve"> PAGE  \* Arabic  \* MERGEFORMAT </w:instrText>
    </w:r>
    <w:r>
      <w:fldChar w:fldCharType="separate"/>
    </w:r>
    <w:r>
      <w:t>1</w:t>
    </w:r>
    <w:r>
      <w:fldChar w:fldCharType="end"/>
    </w:r>
    <w:r>
      <w:t>/</w:t>
    </w:r>
    <w:fldSimple w:instr=" NUMPAGES  \* Arabic  \* MERGEFORMAT ">
      <w:r w:rsidR="00E54383">
        <w:t>1</w:t>
      </w:r>
    </w:fldSimple>
  </w:p>
  <w:p w14:paraId="19EAD31F" w14:textId="3B89CDAA" w:rsidR="00564B53" w:rsidRDefault="00CB008F">
    <w:pPr>
      <w:pStyle w:val="Footer"/>
    </w:pPr>
    <w:r>
      <w:rPr>
        <w:rFonts w:hint="eastAsia"/>
        <w:lang w:eastAsia="zh-CN"/>
      </w:rPr>
      <w:t>第</w:t>
    </w:r>
    <w:r>
      <w:fldChar w:fldCharType="begin"/>
    </w:r>
    <w:r>
      <w:instrText xml:space="preserve"> PAGE  \* Arabic  \* MERGEFORMAT </w:instrText>
    </w:r>
    <w:r>
      <w:fldChar w:fldCharType="separate"/>
    </w:r>
    <w:r>
      <w:t>1</w:t>
    </w:r>
    <w:r>
      <w:fldChar w:fldCharType="end"/>
    </w:r>
    <w:r>
      <w:t>/</w:t>
    </w:r>
    <w:fldSimple w:instr=" NUMPAGES  \* Arabic  \* MERGEFORMAT ">
      <w:r w:rsidR="00564B53">
        <w:t>12</w:t>
      </w:r>
    </w:fldSimple>
    <w:r>
      <w:rPr>
        <w:rFonts w:hint="eastAsia"/>
        <w:lang w:eastAsia="zh-CN"/>
      </w:rPr>
      <w:t>页</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955EC73" w14:textId="77777777" w:rsidR="00CB008F" w:rsidRDefault="00CB008F">
      <w:pPr>
        <w:spacing w:line="240" w:lineRule="auto"/>
      </w:pPr>
      <w:r>
        <w:separator/>
      </w:r>
    </w:p>
  </w:footnote>
  <w:footnote w:type="continuationSeparator" w:id="0">
    <w:p w14:paraId="5186D2BB" w14:textId="77777777" w:rsidR="00CB008F" w:rsidRDefault="00CB008F">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D2B844" w14:textId="29EF35C5" w:rsidR="00E54383" w:rsidRDefault="00E54383">
    <w:pPr>
      <w:pStyle w:val="Header"/>
      <w:jc w:val="both"/>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FA41FA" w14:textId="4FBAA551" w:rsidR="00E54383" w:rsidRDefault="00CB008F">
    <w:pPr>
      <w:pStyle w:val="Header"/>
    </w:pPr>
    <w:r>
      <w:rPr>
        <w:noProof/>
      </w:rPr>
      <w:drawing>
        <wp:anchor distT="0" distB="0" distL="114300" distR="114300" simplePos="0" relativeHeight="251657728" behindDoc="0" locked="1" layoutInCell="1" allowOverlap="1" wp14:anchorId="36DB3ED1" wp14:editId="140599CA">
          <wp:simplePos x="0" y="0"/>
          <wp:positionH relativeFrom="margin">
            <wp:posOffset>5036820</wp:posOffset>
          </wp:positionH>
          <wp:positionV relativeFrom="margin">
            <wp:posOffset>-1478915</wp:posOffset>
          </wp:positionV>
          <wp:extent cx="1051560" cy="603250"/>
          <wp:effectExtent l="0" t="0" r="0" b="6350"/>
          <wp:wrapNone/>
          <wp:docPr id="1653066876" name="Grafik 16530668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3066876" name="Grafik 1653066876"/>
                  <pic:cNvPicPr>
                    <a:picLocks noChangeAspect="1" noChangeArrowheads="1"/>
                  </pic:cNvPicPr>
                </pic:nvPicPr>
                <pic:blipFill>
                  <a:blip r:embed="rId1">
                    <a:extLst>
                      <a:ext uri="{28A0092B-C50C-407E-A947-70E740481C1C}">
                        <a14:useLocalDpi xmlns:a14="http://schemas.microsoft.com/office/drawing/2010/main" val="0"/>
                      </a:ext>
                    </a:extLst>
                  </a:blip>
                  <a:srcRect l="4736" t="10539" r="5063" b="12550"/>
                  <a:stretch>
                    <a:fillRect/>
                  </a:stretch>
                </pic:blipFill>
                <pic:spPr>
                  <a:xfrm>
                    <a:off x="0" y="0"/>
                    <a:ext cx="1051560" cy="603250"/>
                  </a:xfrm>
                  <a:prstGeom prst="rect">
                    <a:avLst/>
                  </a:prstGeom>
                  <a:noFill/>
                </pic:spPr>
              </pic:pic>
            </a:graphicData>
          </a:graphic>
        </wp:anchor>
      </w:drawing>
    </w:r>
    <w:r>
      <w:rPr>
        <w:noProof/>
      </w:rPr>
      <mc:AlternateContent>
        <mc:Choice Requires="wpg">
          <w:drawing>
            <wp:anchor distT="0" distB="0" distL="114300" distR="114300" simplePos="0" relativeHeight="251658752" behindDoc="0" locked="0" layoutInCell="1" allowOverlap="1" wp14:anchorId="35E9A743" wp14:editId="5FC276C0">
              <wp:simplePos x="0" y="0"/>
              <wp:positionH relativeFrom="page">
                <wp:posOffset>180340</wp:posOffset>
              </wp:positionH>
              <wp:positionV relativeFrom="page">
                <wp:posOffset>3780790</wp:posOffset>
              </wp:positionV>
              <wp:extent cx="179705" cy="3780155"/>
              <wp:effectExtent l="0" t="0" r="1905" b="11430"/>
              <wp:wrapNone/>
              <wp:docPr id="2" name="Group 16"/>
              <wp:cNvGraphicFramePr/>
              <a:graphic xmlns:a="http://schemas.openxmlformats.org/drawingml/2006/main">
                <a:graphicData uri="http://schemas.microsoft.com/office/word/2010/wordprocessingGroup">
                  <wpg:wgp>
                    <wpg:cNvGrpSpPr/>
                    <wpg:grpSpPr>
                      <a:xfrm>
                        <a:off x="0" y="0"/>
                        <a:ext cx="179705" cy="3780155"/>
                        <a:chOff x="0" y="5954"/>
                        <a:chExt cx="283" cy="5953"/>
                      </a:xfrm>
                    </wpg:grpSpPr>
                    <wps:wsp>
                      <wps:cNvPr id="3" name="Line 17"/>
                      <wps:cNvCnPr>
                        <a:cxnSpLocks noChangeShapeType="1"/>
                      </wps:cNvCnPr>
                      <wps:spPr bwMode="auto">
                        <a:xfrm>
                          <a:off x="0" y="5954"/>
                          <a:ext cx="283" cy="0"/>
                        </a:xfrm>
                        <a:prstGeom prst="line">
                          <a:avLst/>
                        </a:prstGeom>
                        <a:noFill/>
                        <a:ln>
                          <a:noFill/>
                        </a:ln>
                      </wps:spPr>
                      <wps:bodyPr/>
                    </wps:wsp>
                    <wps:wsp>
                      <wps:cNvPr id="4" name="Line 18"/>
                      <wps:cNvCnPr>
                        <a:cxnSpLocks noChangeShapeType="1"/>
                      </wps:cNvCnPr>
                      <wps:spPr bwMode="auto">
                        <a:xfrm>
                          <a:off x="0" y="8420"/>
                          <a:ext cx="283" cy="0"/>
                        </a:xfrm>
                        <a:prstGeom prst="line">
                          <a:avLst/>
                        </a:prstGeom>
                        <a:noFill/>
                        <a:ln>
                          <a:noFill/>
                        </a:ln>
                      </wps:spPr>
                      <wps:bodyPr/>
                    </wps:wsp>
                    <wps:wsp>
                      <wps:cNvPr id="5" name="Line 19"/>
                      <wps:cNvCnPr>
                        <a:cxnSpLocks noChangeShapeType="1"/>
                      </wps:cNvCnPr>
                      <wps:spPr bwMode="auto">
                        <a:xfrm>
                          <a:off x="0" y="11907"/>
                          <a:ext cx="283" cy="0"/>
                        </a:xfrm>
                        <a:prstGeom prst="line">
                          <a:avLst/>
                        </a:prstGeom>
                        <a:noFill/>
                        <a:ln>
                          <a:noFill/>
                        </a:ln>
                      </wps:spPr>
                      <wps:bodyPr/>
                    </wps:wsp>
                  </wpg:wgp>
                </a:graphicData>
              </a:graphic>
            </wp:anchor>
          </w:drawing>
        </mc:Choice>
        <mc:Fallback xmlns:w16cei="http://schemas.microsoft.com/office/word/2026/wordml/cei">
          <w:pict>
            <v:group id="Group 16" o:spid="_x0000_s2049" style="width:14.15pt;height:297.65pt;margin-top:297.7pt;margin-left:14.2pt;mso-position-horizontal-relative:page;mso-position-vertical-relative:page;position:absolute;z-index:251660288" coordorigin="0,5954" coordsize="283,5953">
              <v:line id="Line 17" o:spid="_x0000_s2050" style="mso-wrap-style:square;position:absolute;visibility:visible" from="0,5954" to="283,5954" o:connectortype="straight" stroked="f"/>
              <v:line id="Line 18" o:spid="_x0000_s2051" style="mso-wrap-style:square;position:absolute;visibility:visible" from="0,8420" to="283,8420" o:connectortype="straight" stroked="f"/>
              <v:line id="Line 19" o:spid="_x0000_s2052" style="mso-wrap-style:square;position:absolute;visibility:visible" from="0,11907" to="283,11907" o:connectortype="straight" stroked="f"/>
            </v:group>
          </w:pict>
        </mc:Fallback>
      </mc:AlternateContent>
    </w:r>
    <w:r>
      <w:t>News Release</w:t>
    </w:r>
    <w:r w:rsidR="00564B53">
      <w:br/>
    </w:r>
    <w:r w:rsidR="00564B53">
      <w:rPr>
        <w:rFonts w:hint="eastAsia"/>
        <w:lang w:eastAsia="zh-CN"/>
      </w:rPr>
      <w:t>新闻稿</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CF4270"/>
    <w:multiLevelType w:val="multilevel"/>
    <w:tmpl w:val="07CF4270"/>
    <w:lvl w:ilvl="0">
      <w:start w:val="1"/>
      <w:numFmt w:val="bullet"/>
      <w:pStyle w:val="NumBullet"/>
      <w:lvlText w:val="•"/>
      <w:lvlJc w:val="left"/>
      <w:pPr>
        <w:tabs>
          <w:tab w:val="left" w:pos="567"/>
        </w:tabs>
        <w:ind w:left="567" w:hanging="567"/>
      </w:pPr>
      <w:rPr>
        <w:rFonts w:ascii="Times New Roman" w:hAnsi="Times New Roman" w:cs="Times New Roman" w:hint="default"/>
        <w:color w:val="E1000F"/>
      </w:rPr>
    </w:lvl>
    <w:lvl w:ilvl="1">
      <w:start w:val="1"/>
      <w:numFmt w:val="bullet"/>
      <w:lvlText w:val="o"/>
      <w:lvlJc w:val="left"/>
      <w:pPr>
        <w:tabs>
          <w:tab w:val="left" w:pos="1440"/>
        </w:tabs>
        <w:ind w:left="1440" w:hanging="360"/>
      </w:pPr>
      <w:rPr>
        <w:rFonts w:ascii="Courier New" w:hAnsi="Courier New" w:cs="Arial" w:hint="default"/>
      </w:rPr>
    </w:lvl>
    <w:lvl w:ilvl="2">
      <w:start w:val="1"/>
      <w:numFmt w:val="bullet"/>
      <w:lvlText w:val=""/>
      <w:lvlJc w:val="left"/>
      <w:pPr>
        <w:tabs>
          <w:tab w:val="left" w:pos="2160"/>
        </w:tabs>
        <w:ind w:left="2160" w:hanging="360"/>
      </w:pPr>
      <w:rPr>
        <w:rFonts w:ascii="Wingdings" w:hAnsi="Wingdings" w:hint="default"/>
      </w:rPr>
    </w:lvl>
    <w:lvl w:ilvl="3">
      <w:start w:val="1"/>
      <w:numFmt w:val="bullet"/>
      <w:lvlText w:val=""/>
      <w:lvlJc w:val="left"/>
      <w:pPr>
        <w:tabs>
          <w:tab w:val="left" w:pos="2880"/>
        </w:tabs>
        <w:ind w:left="2880" w:hanging="360"/>
      </w:pPr>
      <w:rPr>
        <w:rFonts w:ascii="Symbol" w:hAnsi="Symbol" w:hint="default"/>
      </w:rPr>
    </w:lvl>
    <w:lvl w:ilvl="4">
      <w:start w:val="1"/>
      <w:numFmt w:val="bullet"/>
      <w:lvlText w:val="o"/>
      <w:lvlJc w:val="left"/>
      <w:pPr>
        <w:tabs>
          <w:tab w:val="left" w:pos="3600"/>
        </w:tabs>
        <w:ind w:left="3600" w:hanging="360"/>
      </w:pPr>
      <w:rPr>
        <w:rFonts w:ascii="Courier New" w:hAnsi="Courier New" w:cs="Arial" w:hint="default"/>
      </w:rPr>
    </w:lvl>
    <w:lvl w:ilvl="5">
      <w:start w:val="1"/>
      <w:numFmt w:val="bullet"/>
      <w:lvlText w:val=""/>
      <w:lvlJc w:val="left"/>
      <w:pPr>
        <w:tabs>
          <w:tab w:val="left" w:pos="4320"/>
        </w:tabs>
        <w:ind w:left="4320" w:hanging="360"/>
      </w:pPr>
      <w:rPr>
        <w:rFonts w:ascii="Wingdings" w:hAnsi="Wingdings" w:hint="default"/>
      </w:rPr>
    </w:lvl>
    <w:lvl w:ilvl="6">
      <w:start w:val="1"/>
      <w:numFmt w:val="bullet"/>
      <w:lvlText w:val=""/>
      <w:lvlJc w:val="left"/>
      <w:pPr>
        <w:tabs>
          <w:tab w:val="left" w:pos="5040"/>
        </w:tabs>
        <w:ind w:left="5040" w:hanging="360"/>
      </w:pPr>
      <w:rPr>
        <w:rFonts w:ascii="Symbol" w:hAnsi="Symbol" w:hint="default"/>
      </w:rPr>
    </w:lvl>
    <w:lvl w:ilvl="7">
      <w:start w:val="1"/>
      <w:numFmt w:val="bullet"/>
      <w:lvlText w:val="o"/>
      <w:lvlJc w:val="left"/>
      <w:pPr>
        <w:tabs>
          <w:tab w:val="left" w:pos="5760"/>
        </w:tabs>
        <w:ind w:left="5760" w:hanging="360"/>
      </w:pPr>
      <w:rPr>
        <w:rFonts w:ascii="Courier New" w:hAnsi="Courier New" w:cs="Arial" w:hint="default"/>
      </w:rPr>
    </w:lvl>
    <w:lvl w:ilvl="8">
      <w:start w:val="1"/>
      <w:numFmt w:val="bullet"/>
      <w:lvlText w:val=""/>
      <w:lvlJc w:val="left"/>
      <w:pPr>
        <w:tabs>
          <w:tab w:val="left" w:pos="6480"/>
        </w:tabs>
        <w:ind w:left="6480" w:hanging="360"/>
      </w:pPr>
      <w:rPr>
        <w:rFonts w:ascii="Wingdings" w:hAnsi="Wingdings" w:hint="default"/>
      </w:rPr>
    </w:lvl>
  </w:abstractNum>
  <w:abstractNum w:abstractNumId="1" w15:restartNumberingAfterBreak="0">
    <w:nsid w:val="3F4B6752"/>
    <w:multiLevelType w:val="multilevel"/>
    <w:tmpl w:val="3F4B6752"/>
    <w:lvl w:ilvl="0">
      <w:start w:val="1"/>
      <w:numFmt w:val="bullet"/>
      <w:lvlText w:val=""/>
      <w:lvlJc w:val="left"/>
      <w:pPr>
        <w:ind w:left="360" w:hanging="360"/>
      </w:pPr>
      <w:rPr>
        <w:rFonts w:ascii="Wingdings" w:hAnsi="Wingdings" w:hint="default"/>
        <w:color w:val="E1000F"/>
        <w:sz w:val="24"/>
        <w:szCs w:val="24"/>
      </w:rPr>
    </w:lvl>
    <w:lvl w:ilvl="1">
      <w:numFmt w:val="bullet"/>
      <w:lvlText w:val="-"/>
      <w:lvlJc w:val="left"/>
      <w:pPr>
        <w:ind w:left="1080" w:hanging="360"/>
      </w:pPr>
      <w:rPr>
        <w:rFonts w:ascii="Arial" w:hAnsi="Arial" w:hint="default"/>
        <w:color w:val="FF0000"/>
      </w:rPr>
    </w:lvl>
    <w:lvl w:ilvl="2">
      <w:start w:val="1"/>
      <w:numFmt w:val="bullet"/>
      <w:lvlText w:val=""/>
      <w:lvlJc w:val="left"/>
      <w:pPr>
        <w:ind w:left="1800" w:hanging="360"/>
      </w:pPr>
      <w:rPr>
        <w:rFonts w:ascii="Wingdings" w:hAnsi="Wingdings" w:cs="Wingdings" w:hint="default"/>
      </w:rPr>
    </w:lvl>
    <w:lvl w:ilvl="3">
      <w:start w:val="1"/>
      <w:numFmt w:val="bullet"/>
      <w:lvlText w:val=""/>
      <w:lvlJc w:val="left"/>
      <w:pPr>
        <w:ind w:left="2520" w:hanging="360"/>
      </w:pPr>
      <w:rPr>
        <w:rFonts w:ascii="Symbol" w:hAnsi="Symbol" w:cs="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cs="Wingdings" w:hint="default"/>
      </w:rPr>
    </w:lvl>
    <w:lvl w:ilvl="6">
      <w:start w:val="1"/>
      <w:numFmt w:val="bullet"/>
      <w:lvlText w:val=""/>
      <w:lvlJc w:val="left"/>
      <w:pPr>
        <w:ind w:left="4680" w:hanging="360"/>
      </w:pPr>
      <w:rPr>
        <w:rFonts w:ascii="Symbol" w:hAnsi="Symbol" w:cs="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cs="Wingdings" w:hint="default"/>
      </w:rPr>
    </w:lvl>
  </w:abstractNum>
  <w:num w:numId="1" w16cid:durableId="615063292">
    <w:abstractNumId w:val="0"/>
  </w:num>
  <w:num w:numId="2" w16cid:durableId="2093432227">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bordersDoNotSurroundHeader/>
  <w:bordersDoNotSurroundFooter/>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characterSpacingControl w:val="doNotCompres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APWAFVersion" w:val="5.0"/>
  </w:docVars>
  <w:rsids>
    <w:rsidRoot w:val="0033451C"/>
    <w:rsid w:val="00000839"/>
    <w:rsid w:val="00002AA4"/>
    <w:rsid w:val="00002AFB"/>
    <w:rsid w:val="00005267"/>
    <w:rsid w:val="00005415"/>
    <w:rsid w:val="00006346"/>
    <w:rsid w:val="000069EB"/>
    <w:rsid w:val="00006A45"/>
    <w:rsid w:val="00007410"/>
    <w:rsid w:val="00011DDB"/>
    <w:rsid w:val="00013644"/>
    <w:rsid w:val="00014FC1"/>
    <w:rsid w:val="00016137"/>
    <w:rsid w:val="00017389"/>
    <w:rsid w:val="00020DC3"/>
    <w:rsid w:val="00021C67"/>
    <w:rsid w:val="00024147"/>
    <w:rsid w:val="00024483"/>
    <w:rsid w:val="000256A9"/>
    <w:rsid w:val="00026EEE"/>
    <w:rsid w:val="000301F0"/>
    <w:rsid w:val="00030557"/>
    <w:rsid w:val="00030701"/>
    <w:rsid w:val="00030F51"/>
    <w:rsid w:val="000311F4"/>
    <w:rsid w:val="000343EB"/>
    <w:rsid w:val="00035A84"/>
    <w:rsid w:val="0003650E"/>
    <w:rsid w:val="00037396"/>
    <w:rsid w:val="000378F9"/>
    <w:rsid w:val="00037D04"/>
    <w:rsid w:val="00040816"/>
    <w:rsid w:val="00040CC9"/>
    <w:rsid w:val="00041F81"/>
    <w:rsid w:val="000425ED"/>
    <w:rsid w:val="000438EB"/>
    <w:rsid w:val="00045A1D"/>
    <w:rsid w:val="00045CCB"/>
    <w:rsid w:val="000471D0"/>
    <w:rsid w:val="000510FC"/>
    <w:rsid w:val="00051555"/>
    <w:rsid w:val="000517E2"/>
    <w:rsid w:val="00051E86"/>
    <w:rsid w:val="00054AFE"/>
    <w:rsid w:val="0005544E"/>
    <w:rsid w:val="00055CE4"/>
    <w:rsid w:val="000575F9"/>
    <w:rsid w:val="000618FC"/>
    <w:rsid w:val="00062741"/>
    <w:rsid w:val="0006442E"/>
    <w:rsid w:val="00064FF3"/>
    <w:rsid w:val="00065466"/>
    <w:rsid w:val="000665F3"/>
    <w:rsid w:val="00066A9C"/>
    <w:rsid w:val="00067071"/>
    <w:rsid w:val="00067F67"/>
    <w:rsid w:val="00070652"/>
    <w:rsid w:val="00070757"/>
    <w:rsid w:val="00071284"/>
    <w:rsid w:val="0007275A"/>
    <w:rsid w:val="00073AED"/>
    <w:rsid w:val="000751A7"/>
    <w:rsid w:val="000759DC"/>
    <w:rsid w:val="0007746E"/>
    <w:rsid w:val="00077AF9"/>
    <w:rsid w:val="00080D10"/>
    <w:rsid w:val="00080FB0"/>
    <w:rsid w:val="00081241"/>
    <w:rsid w:val="00081692"/>
    <w:rsid w:val="000818B6"/>
    <w:rsid w:val="00081EF8"/>
    <w:rsid w:val="00082417"/>
    <w:rsid w:val="0008357F"/>
    <w:rsid w:val="00083A35"/>
    <w:rsid w:val="00083A61"/>
    <w:rsid w:val="00083DAB"/>
    <w:rsid w:val="0008406B"/>
    <w:rsid w:val="00084918"/>
    <w:rsid w:val="00085A1A"/>
    <w:rsid w:val="00090DB6"/>
    <w:rsid w:val="00090E73"/>
    <w:rsid w:val="00091F11"/>
    <w:rsid w:val="00092511"/>
    <w:rsid w:val="00093255"/>
    <w:rsid w:val="00094235"/>
    <w:rsid w:val="00096AD4"/>
    <w:rsid w:val="000979FE"/>
    <w:rsid w:val="000A0598"/>
    <w:rsid w:val="000A05E0"/>
    <w:rsid w:val="000A06FB"/>
    <w:rsid w:val="000A31D3"/>
    <w:rsid w:val="000A50CF"/>
    <w:rsid w:val="000A511E"/>
    <w:rsid w:val="000A64B3"/>
    <w:rsid w:val="000A6C25"/>
    <w:rsid w:val="000B005C"/>
    <w:rsid w:val="000B10DE"/>
    <w:rsid w:val="000B2E86"/>
    <w:rsid w:val="000B576C"/>
    <w:rsid w:val="000B5D2F"/>
    <w:rsid w:val="000B5E32"/>
    <w:rsid w:val="000B6244"/>
    <w:rsid w:val="000B625C"/>
    <w:rsid w:val="000B695A"/>
    <w:rsid w:val="000B6EF1"/>
    <w:rsid w:val="000B72A8"/>
    <w:rsid w:val="000C0715"/>
    <w:rsid w:val="000C1254"/>
    <w:rsid w:val="000C210A"/>
    <w:rsid w:val="000C27E5"/>
    <w:rsid w:val="000C30D6"/>
    <w:rsid w:val="000C47D1"/>
    <w:rsid w:val="000C50A1"/>
    <w:rsid w:val="000C56DD"/>
    <w:rsid w:val="000C63F4"/>
    <w:rsid w:val="000D11CB"/>
    <w:rsid w:val="000D14C4"/>
    <w:rsid w:val="000D1672"/>
    <w:rsid w:val="000D178A"/>
    <w:rsid w:val="000D18CE"/>
    <w:rsid w:val="000D40C6"/>
    <w:rsid w:val="000D6C67"/>
    <w:rsid w:val="000E0CAB"/>
    <w:rsid w:val="000E1B84"/>
    <w:rsid w:val="000E21E4"/>
    <w:rsid w:val="000E2F62"/>
    <w:rsid w:val="000E38ED"/>
    <w:rsid w:val="000E45C7"/>
    <w:rsid w:val="000E67D5"/>
    <w:rsid w:val="000E755E"/>
    <w:rsid w:val="000E7F24"/>
    <w:rsid w:val="000F03BE"/>
    <w:rsid w:val="000F10AC"/>
    <w:rsid w:val="000F1757"/>
    <w:rsid w:val="000F225B"/>
    <w:rsid w:val="000F333E"/>
    <w:rsid w:val="000F3949"/>
    <w:rsid w:val="000F41BC"/>
    <w:rsid w:val="000F48E9"/>
    <w:rsid w:val="000F4DAE"/>
    <w:rsid w:val="000F7ADB"/>
    <w:rsid w:val="000F7D43"/>
    <w:rsid w:val="000F7FAF"/>
    <w:rsid w:val="00100D8B"/>
    <w:rsid w:val="00102045"/>
    <w:rsid w:val="00102264"/>
    <w:rsid w:val="00103537"/>
    <w:rsid w:val="0010421C"/>
    <w:rsid w:val="0010465B"/>
    <w:rsid w:val="001050D7"/>
    <w:rsid w:val="0010570F"/>
    <w:rsid w:val="00105975"/>
    <w:rsid w:val="00110090"/>
    <w:rsid w:val="00110407"/>
    <w:rsid w:val="0011116D"/>
    <w:rsid w:val="00111386"/>
    <w:rsid w:val="001118DF"/>
    <w:rsid w:val="00111F4D"/>
    <w:rsid w:val="001125B2"/>
    <w:rsid w:val="00112A28"/>
    <w:rsid w:val="00113571"/>
    <w:rsid w:val="00114DDF"/>
    <w:rsid w:val="00114FAA"/>
    <w:rsid w:val="00115230"/>
    <w:rsid w:val="00115AE1"/>
    <w:rsid w:val="00115B5F"/>
    <w:rsid w:val="00115D38"/>
    <w:rsid w:val="001162B4"/>
    <w:rsid w:val="00116DF3"/>
    <w:rsid w:val="001204CA"/>
    <w:rsid w:val="00122B90"/>
    <w:rsid w:val="00122CBC"/>
    <w:rsid w:val="0012414B"/>
    <w:rsid w:val="001244F8"/>
    <w:rsid w:val="001246AB"/>
    <w:rsid w:val="00124FA3"/>
    <w:rsid w:val="001255F8"/>
    <w:rsid w:val="00126AF1"/>
    <w:rsid w:val="00126C65"/>
    <w:rsid w:val="00126D4A"/>
    <w:rsid w:val="0012714C"/>
    <w:rsid w:val="001274FA"/>
    <w:rsid w:val="00131762"/>
    <w:rsid w:val="001318EB"/>
    <w:rsid w:val="00132DA9"/>
    <w:rsid w:val="0013305B"/>
    <w:rsid w:val="00133B99"/>
    <w:rsid w:val="0013569C"/>
    <w:rsid w:val="00135939"/>
    <w:rsid w:val="001369E3"/>
    <w:rsid w:val="001375DD"/>
    <w:rsid w:val="00142EFB"/>
    <w:rsid w:val="001438BF"/>
    <w:rsid w:val="001443BD"/>
    <w:rsid w:val="00144A87"/>
    <w:rsid w:val="00145B62"/>
    <w:rsid w:val="00146193"/>
    <w:rsid w:val="001471EB"/>
    <w:rsid w:val="00147E09"/>
    <w:rsid w:val="001519D2"/>
    <w:rsid w:val="00152022"/>
    <w:rsid w:val="00152026"/>
    <w:rsid w:val="00152392"/>
    <w:rsid w:val="00152A41"/>
    <w:rsid w:val="001544C3"/>
    <w:rsid w:val="00154D75"/>
    <w:rsid w:val="00156ED6"/>
    <w:rsid w:val="001577E9"/>
    <w:rsid w:val="00157A59"/>
    <w:rsid w:val="00157F37"/>
    <w:rsid w:val="0016138C"/>
    <w:rsid w:val="00162D60"/>
    <w:rsid w:val="001640D5"/>
    <w:rsid w:val="00164499"/>
    <w:rsid w:val="001653D7"/>
    <w:rsid w:val="001659FB"/>
    <w:rsid w:val="00171763"/>
    <w:rsid w:val="00171D3F"/>
    <w:rsid w:val="00172151"/>
    <w:rsid w:val="00172C99"/>
    <w:rsid w:val="001731CE"/>
    <w:rsid w:val="00173E0D"/>
    <w:rsid w:val="001742EE"/>
    <w:rsid w:val="00175C72"/>
    <w:rsid w:val="00177D1E"/>
    <w:rsid w:val="00180F93"/>
    <w:rsid w:val="00181B06"/>
    <w:rsid w:val="00181FC9"/>
    <w:rsid w:val="0018672E"/>
    <w:rsid w:val="001928FC"/>
    <w:rsid w:val="00193BD5"/>
    <w:rsid w:val="00194571"/>
    <w:rsid w:val="00196308"/>
    <w:rsid w:val="0019782F"/>
    <w:rsid w:val="00197E9B"/>
    <w:rsid w:val="001A1185"/>
    <w:rsid w:val="001A3D77"/>
    <w:rsid w:val="001A4A02"/>
    <w:rsid w:val="001A5878"/>
    <w:rsid w:val="001B30F7"/>
    <w:rsid w:val="001B31F0"/>
    <w:rsid w:val="001B4862"/>
    <w:rsid w:val="001B5147"/>
    <w:rsid w:val="001B65FF"/>
    <w:rsid w:val="001B710A"/>
    <w:rsid w:val="001B771D"/>
    <w:rsid w:val="001B7C20"/>
    <w:rsid w:val="001C0890"/>
    <w:rsid w:val="001C0B32"/>
    <w:rsid w:val="001C2D66"/>
    <w:rsid w:val="001C36F7"/>
    <w:rsid w:val="001C43A5"/>
    <w:rsid w:val="001C4BE1"/>
    <w:rsid w:val="001C5338"/>
    <w:rsid w:val="001C5847"/>
    <w:rsid w:val="001C7F21"/>
    <w:rsid w:val="001D1497"/>
    <w:rsid w:val="001D5534"/>
    <w:rsid w:val="001D63D9"/>
    <w:rsid w:val="001D6F0E"/>
    <w:rsid w:val="001D7ADF"/>
    <w:rsid w:val="001E0F71"/>
    <w:rsid w:val="001E1575"/>
    <w:rsid w:val="001E160D"/>
    <w:rsid w:val="001E17FB"/>
    <w:rsid w:val="001E255E"/>
    <w:rsid w:val="001E2B9B"/>
    <w:rsid w:val="001E2C06"/>
    <w:rsid w:val="001E35BA"/>
    <w:rsid w:val="001E3A31"/>
    <w:rsid w:val="001E4393"/>
    <w:rsid w:val="001E4690"/>
    <w:rsid w:val="001E49D3"/>
    <w:rsid w:val="001E4CCB"/>
    <w:rsid w:val="001E51A6"/>
    <w:rsid w:val="001E6D05"/>
    <w:rsid w:val="001E73E8"/>
    <w:rsid w:val="001E7C28"/>
    <w:rsid w:val="001F0C14"/>
    <w:rsid w:val="001F0F3B"/>
    <w:rsid w:val="001F11A1"/>
    <w:rsid w:val="001F1AB5"/>
    <w:rsid w:val="001F1BDF"/>
    <w:rsid w:val="001F1D6D"/>
    <w:rsid w:val="001F20A0"/>
    <w:rsid w:val="001F35F8"/>
    <w:rsid w:val="001F39FC"/>
    <w:rsid w:val="001F3E04"/>
    <w:rsid w:val="001F4AC3"/>
    <w:rsid w:val="001F4CAC"/>
    <w:rsid w:val="001F52E0"/>
    <w:rsid w:val="001F590C"/>
    <w:rsid w:val="001F7110"/>
    <w:rsid w:val="001F7185"/>
    <w:rsid w:val="001F773D"/>
    <w:rsid w:val="001F7E96"/>
    <w:rsid w:val="002005F5"/>
    <w:rsid w:val="0020202E"/>
    <w:rsid w:val="00202284"/>
    <w:rsid w:val="0020528D"/>
    <w:rsid w:val="0020543B"/>
    <w:rsid w:val="00205A66"/>
    <w:rsid w:val="002063CF"/>
    <w:rsid w:val="00206613"/>
    <w:rsid w:val="0020756B"/>
    <w:rsid w:val="00207E75"/>
    <w:rsid w:val="00210D86"/>
    <w:rsid w:val="0021158F"/>
    <w:rsid w:val="00211BA0"/>
    <w:rsid w:val="00212488"/>
    <w:rsid w:val="002129A6"/>
    <w:rsid w:val="002151DB"/>
    <w:rsid w:val="00220628"/>
    <w:rsid w:val="00221A45"/>
    <w:rsid w:val="00221BA0"/>
    <w:rsid w:val="00224CB4"/>
    <w:rsid w:val="002260C7"/>
    <w:rsid w:val="002304D2"/>
    <w:rsid w:val="002310E3"/>
    <w:rsid w:val="00232594"/>
    <w:rsid w:val="002338C1"/>
    <w:rsid w:val="00233D04"/>
    <w:rsid w:val="00234ABD"/>
    <w:rsid w:val="00236491"/>
    <w:rsid w:val="00236C3B"/>
    <w:rsid w:val="00236E2A"/>
    <w:rsid w:val="00237F62"/>
    <w:rsid w:val="00240D96"/>
    <w:rsid w:val="00241E10"/>
    <w:rsid w:val="00242093"/>
    <w:rsid w:val="00242C71"/>
    <w:rsid w:val="0024586A"/>
    <w:rsid w:val="0024601F"/>
    <w:rsid w:val="002464E3"/>
    <w:rsid w:val="0024732C"/>
    <w:rsid w:val="002502E1"/>
    <w:rsid w:val="00250C98"/>
    <w:rsid w:val="00250F80"/>
    <w:rsid w:val="0025124F"/>
    <w:rsid w:val="002518A2"/>
    <w:rsid w:val="002528B3"/>
    <w:rsid w:val="00253854"/>
    <w:rsid w:val="0025551F"/>
    <w:rsid w:val="00255F8C"/>
    <w:rsid w:val="00256174"/>
    <w:rsid w:val="002566B2"/>
    <w:rsid w:val="002569B9"/>
    <w:rsid w:val="00256F0C"/>
    <w:rsid w:val="00257231"/>
    <w:rsid w:val="00260318"/>
    <w:rsid w:val="00261C23"/>
    <w:rsid w:val="00262C05"/>
    <w:rsid w:val="002715AF"/>
    <w:rsid w:val="002717F0"/>
    <w:rsid w:val="0027214F"/>
    <w:rsid w:val="0027301C"/>
    <w:rsid w:val="00273099"/>
    <w:rsid w:val="00281D14"/>
    <w:rsid w:val="00282C13"/>
    <w:rsid w:val="002833D8"/>
    <w:rsid w:val="002836D7"/>
    <w:rsid w:val="00284538"/>
    <w:rsid w:val="00285669"/>
    <w:rsid w:val="002858F6"/>
    <w:rsid w:val="00286BF6"/>
    <w:rsid w:val="00286D3E"/>
    <w:rsid w:val="002903B7"/>
    <w:rsid w:val="002919AD"/>
    <w:rsid w:val="00292C23"/>
    <w:rsid w:val="00293E0F"/>
    <w:rsid w:val="00295E54"/>
    <w:rsid w:val="002962D7"/>
    <w:rsid w:val="00296C33"/>
    <w:rsid w:val="002A0D7B"/>
    <w:rsid w:val="002A0DF7"/>
    <w:rsid w:val="002A268C"/>
    <w:rsid w:val="002A2975"/>
    <w:rsid w:val="002A460D"/>
    <w:rsid w:val="002A505B"/>
    <w:rsid w:val="002A5464"/>
    <w:rsid w:val="002A5EE9"/>
    <w:rsid w:val="002A60E0"/>
    <w:rsid w:val="002A69D0"/>
    <w:rsid w:val="002A72F8"/>
    <w:rsid w:val="002B1AA8"/>
    <w:rsid w:val="002B1E87"/>
    <w:rsid w:val="002B4583"/>
    <w:rsid w:val="002B499E"/>
    <w:rsid w:val="002B687A"/>
    <w:rsid w:val="002C1344"/>
    <w:rsid w:val="002C252E"/>
    <w:rsid w:val="002C3A2A"/>
    <w:rsid w:val="002C458A"/>
    <w:rsid w:val="002C6093"/>
    <w:rsid w:val="002C6552"/>
    <w:rsid w:val="002C672A"/>
    <w:rsid w:val="002C6773"/>
    <w:rsid w:val="002C6F51"/>
    <w:rsid w:val="002C73EC"/>
    <w:rsid w:val="002D0FE0"/>
    <w:rsid w:val="002D269A"/>
    <w:rsid w:val="002D2A3D"/>
    <w:rsid w:val="002D3E72"/>
    <w:rsid w:val="002D3EAC"/>
    <w:rsid w:val="002D46A9"/>
    <w:rsid w:val="002D5D1D"/>
    <w:rsid w:val="002D6EFD"/>
    <w:rsid w:val="002D74CF"/>
    <w:rsid w:val="002D7B8C"/>
    <w:rsid w:val="002E0A45"/>
    <w:rsid w:val="002E0B17"/>
    <w:rsid w:val="002E26B4"/>
    <w:rsid w:val="002E31C0"/>
    <w:rsid w:val="002E3A73"/>
    <w:rsid w:val="002E4FFB"/>
    <w:rsid w:val="002E63A7"/>
    <w:rsid w:val="002E650E"/>
    <w:rsid w:val="002E6E2F"/>
    <w:rsid w:val="002E7DED"/>
    <w:rsid w:val="002F0334"/>
    <w:rsid w:val="002F2A7B"/>
    <w:rsid w:val="002F2F6B"/>
    <w:rsid w:val="002F4AB2"/>
    <w:rsid w:val="002F4F67"/>
    <w:rsid w:val="002F5944"/>
    <w:rsid w:val="002F7BC2"/>
    <w:rsid w:val="002F7E11"/>
    <w:rsid w:val="003002BA"/>
    <w:rsid w:val="0030037C"/>
    <w:rsid w:val="003008B9"/>
    <w:rsid w:val="003023CC"/>
    <w:rsid w:val="00302BC5"/>
    <w:rsid w:val="00304087"/>
    <w:rsid w:val="003053DC"/>
    <w:rsid w:val="003054B0"/>
    <w:rsid w:val="003057B1"/>
    <w:rsid w:val="003062AD"/>
    <w:rsid w:val="00306F21"/>
    <w:rsid w:val="00310ACD"/>
    <w:rsid w:val="00312C23"/>
    <w:rsid w:val="003133BD"/>
    <w:rsid w:val="0031379F"/>
    <w:rsid w:val="00313A9C"/>
    <w:rsid w:val="0031621E"/>
    <w:rsid w:val="00316A16"/>
    <w:rsid w:val="00316B30"/>
    <w:rsid w:val="00320228"/>
    <w:rsid w:val="00320372"/>
    <w:rsid w:val="00320A26"/>
    <w:rsid w:val="003212F3"/>
    <w:rsid w:val="00321344"/>
    <w:rsid w:val="00321622"/>
    <w:rsid w:val="00321788"/>
    <w:rsid w:val="003221D5"/>
    <w:rsid w:val="00323D57"/>
    <w:rsid w:val="00323FA3"/>
    <w:rsid w:val="00325064"/>
    <w:rsid w:val="00325EC9"/>
    <w:rsid w:val="00326735"/>
    <w:rsid w:val="003279C6"/>
    <w:rsid w:val="0032B295"/>
    <w:rsid w:val="00331A3E"/>
    <w:rsid w:val="0033451C"/>
    <w:rsid w:val="00334724"/>
    <w:rsid w:val="00335660"/>
    <w:rsid w:val="00335FBD"/>
    <w:rsid w:val="0033649A"/>
    <w:rsid w:val="00336854"/>
    <w:rsid w:val="0033769B"/>
    <w:rsid w:val="00337A89"/>
    <w:rsid w:val="0034015C"/>
    <w:rsid w:val="00341409"/>
    <w:rsid w:val="00341CAE"/>
    <w:rsid w:val="003442F4"/>
    <w:rsid w:val="00344546"/>
    <w:rsid w:val="003455CF"/>
    <w:rsid w:val="0034716E"/>
    <w:rsid w:val="00350CB4"/>
    <w:rsid w:val="00353705"/>
    <w:rsid w:val="00355536"/>
    <w:rsid w:val="003562E8"/>
    <w:rsid w:val="00357F94"/>
    <w:rsid w:val="00360350"/>
    <w:rsid w:val="003614D7"/>
    <w:rsid w:val="0036357D"/>
    <w:rsid w:val="00363637"/>
    <w:rsid w:val="003649BC"/>
    <w:rsid w:val="00364F7E"/>
    <w:rsid w:val="00365BE1"/>
    <w:rsid w:val="00365E44"/>
    <w:rsid w:val="003662B1"/>
    <w:rsid w:val="003663FD"/>
    <w:rsid w:val="003667AD"/>
    <w:rsid w:val="00366D19"/>
    <w:rsid w:val="00367AA1"/>
    <w:rsid w:val="00370A5B"/>
    <w:rsid w:val="00372497"/>
    <w:rsid w:val="00372E36"/>
    <w:rsid w:val="00373C15"/>
    <w:rsid w:val="00373D53"/>
    <w:rsid w:val="00375653"/>
    <w:rsid w:val="00375DFA"/>
    <w:rsid w:val="00375F7D"/>
    <w:rsid w:val="003767D3"/>
    <w:rsid w:val="00376EE9"/>
    <w:rsid w:val="00376FFC"/>
    <w:rsid w:val="00377CBB"/>
    <w:rsid w:val="00382CCB"/>
    <w:rsid w:val="00382DA3"/>
    <w:rsid w:val="00384F62"/>
    <w:rsid w:val="00385438"/>
    <w:rsid w:val="003858E5"/>
    <w:rsid w:val="003877B6"/>
    <w:rsid w:val="00391539"/>
    <w:rsid w:val="003921B7"/>
    <w:rsid w:val="00392D73"/>
    <w:rsid w:val="00393887"/>
    <w:rsid w:val="00393F1B"/>
    <w:rsid w:val="00394C6B"/>
    <w:rsid w:val="0039610B"/>
    <w:rsid w:val="00396442"/>
    <w:rsid w:val="003967E1"/>
    <w:rsid w:val="00397C2B"/>
    <w:rsid w:val="003A11DF"/>
    <w:rsid w:val="003A290F"/>
    <w:rsid w:val="003A2EB6"/>
    <w:rsid w:val="003A4AAA"/>
    <w:rsid w:val="003A4B10"/>
    <w:rsid w:val="003A4E2E"/>
    <w:rsid w:val="003A4E62"/>
    <w:rsid w:val="003A5A6A"/>
    <w:rsid w:val="003A775E"/>
    <w:rsid w:val="003B02F2"/>
    <w:rsid w:val="003B0BD0"/>
    <w:rsid w:val="003B0CDD"/>
    <w:rsid w:val="003B1069"/>
    <w:rsid w:val="003B1F2E"/>
    <w:rsid w:val="003B38CC"/>
    <w:rsid w:val="003B390A"/>
    <w:rsid w:val="003B3D53"/>
    <w:rsid w:val="003B4E3A"/>
    <w:rsid w:val="003B60C3"/>
    <w:rsid w:val="003B6373"/>
    <w:rsid w:val="003B79E1"/>
    <w:rsid w:val="003C0E8C"/>
    <w:rsid w:val="003C15DE"/>
    <w:rsid w:val="003C2096"/>
    <w:rsid w:val="003C2889"/>
    <w:rsid w:val="003C2AB0"/>
    <w:rsid w:val="003C34C9"/>
    <w:rsid w:val="003C4EB2"/>
    <w:rsid w:val="003C5801"/>
    <w:rsid w:val="003C5E05"/>
    <w:rsid w:val="003C63D0"/>
    <w:rsid w:val="003C7959"/>
    <w:rsid w:val="003D0055"/>
    <w:rsid w:val="003D3968"/>
    <w:rsid w:val="003D42AF"/>
    <w:rsid w:val="003D4899"/>
    <w:rsid w:val="003D4AD2"/>
    <w:rsid w:val="003D5E11"/>
    <w:rsid w:val="003D73C0"/>
    <w:rsid w:val="003E031D"/>
    <w:rsid w:val="003E0583"/>
    <w:rsid w:val="003E1833"/>
    <w:rsid w:val="003E4062"/>
    <w:rsid w:val="003E6DA3"/>
    <w:rsid w:val="003E7305"/>
    <w:rsid w:val="003F0C1C"/>
    <w:rsid w:val="003F1AF3"/>
    <w:rsid w:val="003F25E4"/>
    <w:rsid w:val="003F4804"/>
    <w:rsid w:val="003F4AAA"/>
    <w:rsid w:val="003F4D8D"/>
    <w:rsid w:val="003F4E93"/>
    <w:rsid w:val="003F5708"/>
    <w:rsid w:val="003F66A4"/>
    <w:rsid w:val="00401508"/>
    <w:rsid w:val="00401688"/>
    <w:rsid w:val="004024D9"/>
    <w:rsid w:val="0040257E"/>
    <w:rsid w:val="004033B2"/>
    <w:rsid w:val="0040386D"/>
    <w:rsid w:val="00404188"/>
    <w:rsid w:val="00406435"/>
    <w:rsid w:val="004066F9"/>
    <w:rsid w:val="00406CBE"/>
    <w:rsid w:val="004073DC"/>
    <w:rsid w:val="004137C0"/>
    <w:rsid w:val="004138F3"/>
    <w:rsid w:val="00420F5B"/>
    <w:rsid w:val="00421F20"/>
    <w:rsid w:val="0042238F"/>
    <w:rsid w:val="00423B63"/>
    <w:rsid w:val="00426E59"/>
    <w:rsid w:val="00427BEA"/>
    <w:rsid w:val="00430120"/>
    <w:rsid w:val="004305F8"/>
    <w:rsid w:val="004313E7"/>
    <w:rsid w:val="00432542"/>
    <w:rsid w:val="004339B2"/>
    <w:rsid w:val="00437F32"/>
    <w:rsid w:val="00440E7A"/>
    <w:rsid w:val="00442434"/>
    <w:rsid w:val="004433D5"/>
    <w:rsid w:val="0044344E"/>
    <w:rsid w:val="00444A70"/>
    <w:rsid w:val="0044763B"/>
    <w:rsid w:val="00452696"/>
    <w:rsid w:val="00452726"/>
    <w:rsid w:val="00453F32"/>
    <w:rsid w:val="00454DAA"/>
    <w:rsid w:val="0045535C"/>
    <w:rsid w:val="00456765"/>
    <w:rsid w:val="00456A53"/>
    <w:rsid w:val="00456F1E"/>
    <w:rsid w:val="0046213C"/>
    <w:rsid w:val="00462518"/>
    <w:rsid w:val="0046266D"/>
    <w:rsid w:val="004629B3"/>
    <w:rsid w:val="0046376E"/>
    <w:rsid w:val="00463B50"/>
    <w:rsid w:val="00464251"/>
    <w:rsid w:val="00464860"/>
    <w:rsid w:val="0046587C"/>
    <w:rsid w:val="0046690F"/>
    <w:rsid w:val="004677F8"/>
    <w:rsid w:val="00467CC0"/>
    <w:rsid w:val="00471116"/>
    <w:rsid w:val="00472FEC"/>
    <w:rsid w:val="00473A2A"/>
    <w:rsid w:val="00473B89"/>
    <w:rsid w:val="004747D0"/>
    <w:rsid w:val="00476830"/>
    <w:rsid w:val="004770F6"/>
    <w:rsid w:val="004812D2"/>
    <w:rsid w:val="00483B28"/>
    <w:rsid w:val="00484218"/>
    <w:rsid w:val="004858E1"/>
    <w:rsid w:val="00485EF2"/>
    <w:rsid w:val="004864A1"/>
    <w:rsid w:val="004866F5"/>
    <w:rsid w:val="0048769E"/>
    <w:rsid w:val="00487A1F"/>
    <w:rsid w:val="00490A03"/>
    <w:rsid w:val="00490B0D"/>
    <w:rsid w:val="00490E5D"/>
    <w:rsid w:val="00492B0A"/>
    <w:rsid w:val="00492D88"/>
    <w:rsid w:val="00493327"/>
    <w:rsid w:val="0049382E"/>
    <w:rsid w:val="0049391A"/>
    <w:rsid w:val="004949B4"/>
    <w:rsid w:val="00494DBE"/>
    <w:rsid w:val="00495CE6"/>
    <w:rsid w:val="00497D5E"/>
    <w:rsid w:val="00497EB9"/>
    <w:rsid w:val="004A144D"/>
    <w:rsid w:val="004A1D27"/>
    <w:rsid w:val="004A2176"/>
    <w:rsid w:val="004A2703"/>
    <w:rsid w:val="004A323C"/>
    <w:rsid w:val="004A4D16"/>
    <w:rsid w:val="004A574A"/>
    <w:rsid w:val="004B0801"/>
    <w:rsid w:val="004B1117"/>
    <w:rsid w:val="004B1A6B"/>
    <w:rsid w:val="004B1FC8"/>
    <w:rsid w:val="004B328D"/>
    <w:rsid w:val="004B339A"/>
    <w:rsid w:val="004B39DA"/>
    <w:rsid w:val="004B54E8"/>
    <w:rsid w:val="004B7595"/>
    <w:rsid w:val="004B773C"/>
    <w:rsid w:val="004C0138"/>
    <w:rsid w:val="004C0686"/>
    <w:rsid w:val="004C12E8"/>
    <w:rsid w:val="004C130C"/>
    <w:rsid w:val="004C1389"/>
    <w:rsid w:val="004C1578"/>
    <w:rsid w:val="004C174B"/>
    <w:rsid w:val="004C33BA"/>
    <w:rsid w:val="004C47EA"/>
    <w:rsid w:val="004C4FEB"/>
    <w:rsid w:val="004C6570"/>
    <w:rsid w:val="004C678C"/>
    <w:rsid w:val="004C6B79"/>
    <w:rsid w:val="004C7345"/>
    <w:rsid w:val="004D059B"/>
    <w:rsid w:val="004D09F9"/>
    <w:rsid w:val="004D0E64"/>
    <w:rsid w:val="004D144F"/>
    <w:rsid w:val="004D1DBD"/>
    <w:rsid w:val="004D304E"/>
    <w:rsid w:val="004D4543"/>
    <w:rsid w:val="004D48A8"/>
    <w:rsid w:val="004D4CB6"/>
    <w:rsid w:val="004D4DCB"/>
    <w:rsid w:val="004D6CBC"/>
    <w:rsid w:val="004E0907"/>
    <w:rsid w:val="004E20CF"/>
    <w:rsid w:val="004E2324"/>
    <w:rsid w:val="004E28C9"/>
    <w:rsid w:val="004E3341"/>
    <w:rsid w:val="004E3406"/>
    <w:rsid w:val="004E5124"/>
    <w:rsid w:val="004E7BE2"/>
    <w:rsid w:val="004E7E3A"/>
    <w:rsid w:val="004F10C1"/>
    <w:rsid w:val="004F1A34"/>
    <w:rsid w:val="004F1C5E"/>
    <w:rsid w:val="004F2B00"/>
    <w:rsid w:val="004F3032"/>
    <w:rsid w:val="004F3E47"/>
    <w:rsid w:val="004F4CC8"/>
    <w:rsid w:val="004F4F5A"/>
    <w:rsid w:val="004F51FF"/>
    <w:rsid w:val="004F5AD9"/>
    <w:rsid w:val="004F5D98"/>
    <w:rsid w:val="0050159C"/>
    <w:rsid w:val="005022B7"/>
    <w:rsid w:val="00502E62"/>
    <w:rsid w:val="005044C2"/>
    <w:rsid w:val="00506B8A"/>
    <w:rsid w:val="005110D3"/>
    <w:rsid w:val="00511161"/>
    <w:rsid w:val="00512222"/>
    <w:rsid w:val="0051413C"/>
    <w:rsid w:val="00515F4A"/>
    <w:rsid w:val="0051693C"/>
    <w:rsid w:val="00520A65"/>
    <w:rsid w:val="00520DF6"/>
    <w:rsid w:val="005218B8"/>
    <w:rsid w:val="00521B13"/>
    <w:rsid w:val="0052212B"/>
    <w:rsid w:val="005221A8"/>
    <w:rsid w:val="005230C7"/>
    <w:rsid w:val="0052474F"/>
    <w:rsid w:val="0052625A"/>
    <w:rsid w:val="005266EA"/>
    <w:rsid w:val="00527072"/>
    <w:rsid w:val="005272FE"/>
    <w:rsid w:val="0053001D"/>
    <w:rsid w:val="00530E38"/>
    <w:rsid w:val="00533B0D"/>
    <w:rsid w:val="00534B46"/>
    <w:rsid w:val="00535018"/>
    <w:rsid w:val="005355DB"/>
    <w:rsid w:val="00535866"/>
    <w:rsid w:val="00536CBD"/>
    <w:rsid w:val="00540358"/>
    <w:rsid w:val="00540A05"/>
    <w:rsid w:val="00540D47"/>
    <w:rsid w:val="00540E25"/>
    <w:rsid w:val="005428D7"/>
    <w:rsid w:val="00542D43"/>
    <w:rsid w:val="00545516"/>
    <w:rsid w:val="005463C3"/>
    <w:rsid w:val="005465A3"/>
    <w:rsid w:val="00547C7C"/>
    <w:rsid w:val="005506D5"/>
    <w:rsid w:val="00550864"/>
    <w:rsid w:val="00551D6C"/>
    <w:rsid w:val="00553580"/>
    <w:rsid w:val="005550A8"/>
    <w:rsid w:val="0055571E"/>
    <w:rsid w:val="005565E8"/>
    <w:rsid w:val="00556F67"/>
    <w:rsid w:val="00557849"/>
    <w:rsid w:val="00563009"/>
    <w:rsid w:val="005635B7"/>
    <w:rsid w:val="00564B53"/>
    <w:rsid w:val="005652E8"/>
    <w:rsid w:val="0056772E"/>
    <w:rsid w:val="00567A17"/>
    <w:rsid w:val="005735E2"/>
    <w:rsid w:val="0057384B"/>
    <w:rsid w:val="0057392C"/>
    <w:rsid w:val="0057446D"/>
    <w:rsid w:val="0057667C"/>
    <w:rsid w:val="00576BDA"/>
    <w:rsid w:val="00577DB4"/>
    <w:rsid w:val="005826DA"/>
    <w:rsid w:val="00582943"/>
    <w:rsid w:val="00582D0E"/>
    <w:rsid w:val="00582E09"/>
    <w:rsid w:val="005833F0"/>
    <w:rsid w:val="005835F4"/>
    <w:rsid w:val="00585A6D"/>
    <w:rsid w:val="00586280"/>
    <w:rsid w:val="00586584"/>
    <w:rsid w:val="005865FC"/>
    <w:rsid w:val="00586913"/>
    <w:rsid w:val="005869CE"/>
    <w:rsid w:val="00586CAF"/>
    <w:rsid w:val="005873E9"/>
    <w:rsid w:val="00587A90"/>
    <w:rsid w:val="00591180"/>
    <w:rsid w:val="00592E9F"/>
    <w:rsid w:val="00595286"/>
    <w:rsid w:val="00596CED"/>
    <w:rsid w:val="00596D0C"/>
    <w:rsid w:val="0059722C"/>
    <w:rsid w:val="005977A6"/>
    <w:rsid w:val="00597D07"/>
    <w:rsid w:val="00597DD6"/>
    <w:rsid w:val="005A16E6"/>
    <w:rsid w:val="005A1746"/>
    <w:rsid w:val="005A30D7"/>
    <w:rsid w:val="005A3846"/>
    <w:rsid w:val="005A678F"/>
    <w:rsid w:val="005A7DE8"/>
    <w:rsid w:val="005A7E97"/>
    <w:rsid w:val="005B2CD2"/>
    <w:rsid w:val="005B632A"/>
    <w:rsid w:val="005B6788"/>
    <w:rsid w:val="005B6A58"/>
    <w:rsid w:val="005C112E"/>
    <w:rsid w:val="005C2212"/>
    <w:rsid w:val="005C4C2F"/>
    <w:rsid w:val="005C5A83"/>
    <w:rsid w:val="005C7112"/>
    <w:rsid w:val="005D0155"/>
    <w:rsid w:val="005D0561"/>
    <w:rsid w:val="005D0AD9"/>
    <w:rsid w:val="005D1A67"/>
    <w:rsid w:val="005D1F10"/>
    <w:rsid w:val="005D22F6"/>
    <w:rsid w:val="005D4647"/>
    <w:rsid w:val="005D4737"/>
    <w:rsid w:val="005D5EDE"/>
    <w:rsid w:val="005D6774"/>
    <w:rsid w:val="005D68AA"/>
    <w:rsid w:val="005D6BD1"/>
    <w:rsid w:val="005E060E"/>
    <w:rsid w:val="005E0C30"/>
    <w:rsid w:val="005E1DCB"/>
    <w:rsid w:val="005E2A31"/>
    <w:rsid w:val="005E33E0"/>
    <w:rsid w:val="005E3FBB"/>
    <w:rsid w:val="005E51FC"/>
    <w:rsid w:val="005E66B4"/>
    <w:rsid w:val="005E69D9"/>
    <w:rsid w:val="005E6CB1"/>
    <w:rsid w:val="005E7116"/>
    <w:rsid w:val="005E7971"/>
    <w:rsid w:val="005F17D1"/>
    <w:rsid w:val="005F23BC"/>
    <w:rsid w:val="005F2643"/>
    <w:rsid w:val="005F27F4"/>
    <w:rsid w:val="005F297C"/>
    <w:rsid w:val="005F3239"/>
    <w:rsid w:val="005F39BF"/>
    <w:rsid w:val="005F566C"/>
    <w:rsid w:val="005F5D54"/>
    <w:rsid w:val="005F5F4D"/>
    <w:rsid w:val="005F6567"/>
    <w:rsid w:val="005F676D"/>
    <w:rsid w:val="005F6A21"/>
    <w:rsid w:val="005F6D24"/>
    <w:rsid w:val="005F750F"/>
    <w:rsid w:val="005F7A8A"/>
    <w:rsid w:val="00600998"/>
    <w:rsid w:val="00600ACF"/>
    <w:rsid w:val="006019EB"/>
    <w:rsid w:val="00601CC1"/>
    <w:rsid w:val="006022D0"/>
    <w:rsid w:val="00605DFE"/>
    <w:rsid w:val="00607094"/>
    <w:rsid w:val="00607256"/>
    <w:rsid w:val="00607621"/>
    <w:rsid w:val="0060790C"/>
    <w:rsid w:val="0060791E"/>
    <w:rsid w:val="00611B7B"/>
    <w:rsid w:val="00611F08"/>
    <w:rsid w:val="00611FB2"/>
    <w:rsid w:val="00613103"/>
    <w:rsid w:val="00613BF1"/>
    <w:rsid w:val="006144B1"/>
    <w:rsid w:val="0061561D"/>
    <w:rsid w:val="00615A5C"/>
    <w:rsid w:val="00616C7F"/>
    <w:rsid w:val="006177FF"/>
    <w:rsid w:val="0062077F"/>
    <w:rsid w:val="00620AC6"/>
    <w:rsid w:val="00621BC7"/>
    <w:rsid w:val="00622033"/>
    <w:rsid w:val="00624237"/>
    <w:rsid w:val="0062460B"/>
    <w:rsid w:val="00630644"/>
    <w:rsid w:val="006335F1"/>
    <w:rsid w:val="006336FD"/>
    <w:rsid w:val="00633B49"/>
    <w:rsid w:val="006345B6"/>
    <w:rsid w:val="006345CD"/>
    <w:rsid w:val="00635616"/>
    <w:rsid w:val="00635712"/>
    <w:rsid w:val="00635984"/>
    <w:rsid w:val="00635F41"/>
    <w:rsid w:val="006368FF"/>
    <w:rsid w:val="00636D95"/>
    <w:rsid w:val="006377D4"/>
    <w:rsid w:val="00640135"/>
    <w:rsid w:val="006402FF"/>
    <w:rsid w:val="0064107F"/>
    <w:rsid w:val="00643372"/>
    <w:rsid w:val="00643D8A"/>
    <w:rsid w:val="00645A5C"/>
    <w:rsid w:val="006460E5"/>
    <w:rsid w:val="00647A78"/>
    <w:rsid w:val="00647AB9"/>
    <w:rsid w:val="00647C4B"/>
    <w:rsid w:val="006504AF"/>
    <w:rsid w:val="00650894"/>
    <w:rsid w:val="0065112B"/>
    <w:rsid w:val="00652091"/>
    <w:rsid w:val="00652229"/>
    <w:rsid w:val="00652793"/>
    <w:rsid w:val="006528DE"/>
    <w:rsid w:val="006541A1"/>
    <w:rsid w:val="00657789"/>
    <w:rsid w:val="00660320"/>
    <w:rsid w:val="0066187E"/>
    <w:rsid w:val="00662375"/>
    <w:rsid w:val="006626CA"/>
    <w:rsid w:val="00663487"/>
    <w:rsid w:val="006701CD"/>
    <w:rsid w:val="00672382"/>
    <w:rsid w:val="006733BB"/>
    <w:rsid w:val="0067607A"/>
    <w:rsid w:val="006763B5"/>
    <w:rsid w:val="00676E80"/>
    <w:rsid w:val="006775C2"/>
    <w:rsid w:val="00681257"/>
    <w:rsid w:val="00681C3E"/>
    <w:rsid w:val="00681D37"/>
    <w:rsid w:val="00682191"/>
    <w:rsid w:val="006822E9"/>
    <w:rsid w:val="00682643"/>
    <w:rsid w:val="00682EB9"/>
    <w:rsid w:val="00682F1E"/>
    <w:rsid w:val="0068378C"/>
    <w:rsid w:val="006839D3"/>
    <w:rsid w:val="0068441A"/>
    <w:rsid w:val="0068699A"/>
    <w:rsid w:val="00690B19"/>
    <w:rsid w:val="00691675"/>
    <w:rsid w:val="006938EE"/>
    <w:rsid w:val="00694195"/>
    <w:rsid w:val="0069650C"/>
    <w:rsid w:val="006A0A3C"/>
    <w:rsid w:val="006A1ED8"/>
    <w:rsid w:val="006A390A"/>
    <w:rsid w:val="006A3D5B"/>
    <w:rsid w:val="006A442A"/>
    <w:rsid w:val="006A59E9"/>
    <w:rsid w:val="006A5AB1"/>
    <w:rsid w:val="006A6F2B"/>
    <w:rsid w:val="006A75B8"/>
    <w:rsid w:val="006A79F0"/>
    <w:rsid w:val="006B048F"/>
    <w:rsid w:val="006B359D"/>
    <w:rsid w:val="006B47EE"/>
    <w:rsid w:val="006B499F"/>
    <w:rsid w:val="006B54C6"/>
    <w:rsid w:val="006B617F"/>
    <w:rsid w:val="006B6BE9"/>
    <w:rsid w:val="006B78E0"/>
    <w:rsid w:val="006C0D0A"/>
    <w:rsid w:val="006C187E"/>
    <w:rsid w:val="006C1FB8"/>
    <w:rsid w:val="006C2BB0"/>
    <w:rsid w:val="006C33BE"/>
    <w:rsid w:val="006C4B3D"/>
    <w:rsid w:val="006C53D0"/>
    <w:rsid w:val="006C5B53"/>
    <w:rsid w:val="006C7E78"/>
    <w:rsid w:val="006D006A"/>
    <w:rsid w:val="006D064D"/>
    <w:rsid w:val="006D098F"/>
    <w:rsid w:val="006D127F"/>
    <w:rsid w:val="006D20E3"/>
    <w:rsid w:val="006D2218"/>
    <w:rsid w:val="006D33E1"/>
    <w:rsid w:val="006D4996"/>
    <w:rsid w:val="006D4D0C"/>
    <w:rsid w:val="006D510B"/>
    <w:rsid w:val="006D535B"/>
    <w:rsid w:val="006D54AB"/>
    <w:rsid w:val="006D58E5"/>
    <w:rsid w:val="006E00F4"/>
    <w:rsid w:val="006E1084"/>
    <w:rsid w:val="006E1097"/>
    <w:rsid w:val="006E10B2"/>
    <w:rsid w:val="006E1A70"/>
    <w:rsid w:val="006E1FA9"/>
    <w:rsid w:val="006E2D24"/>
    <w:rsid w:val="006E3006"/>
    <w:rsid w:val="006E3AFC"/>
    <w:rsid w:val="006E4458"/>
    <w:rsid w:val="006E4F02"/>
    <w:rsid w:val="006E5032"/>
    <w:rsid w:val="006E5BDA"/>
    <w:rsid w:val="006E721E"/>
    <w:rsid w:val="006E7AC9"/>
    <w:rsid w:val="006F0FC7"/>
    <w:rsid w:val="006F200F"/>
    <w:rsid w:val="006F39A9"/>
    <w:rsid w:val="006F3D9D"/>
    <w:rsid w:val="006F524E"/>
    <w:rsid w:val="006F5D57"/>
    <w:rsid w:val="006F643F"/>
    <w:rsid w:val="006F670F"/>
    <w:rsid w:val="006F77F3"/>
    <w:rsid w:val="0070063C"/>
    <w:rsid w:val="00700D69"/>
    <w:rsid w:val="0070243F"/>
    <w:rsid w:val="00702921"/>
    <w:rsid w:val="00703272"/>
    <w:rsid w:val="0070362C"/>
    <w:rsid w:val="00703652"/>
    <w:rsid w:val="00704020"/>
    <w:rsid w:val="00704044"/>
    <w:rsid w:val="00705B35"/>
    <w:rsid w:val="00705BBE"/>
    <w:rsid w:val="00705C62"/>
    <w:rsid w:val="00706C6E"/>
    <w:rsid w:val="0070733C"/>
    <w:rsid w:val="007102D5"/>
    <w:rsid w:val="00710C5D"/>
    <w:rsid w:val="00712C06"/>
    <w:rsid w:val="0071348C"/>
    <w:rsid w:val="00717273"/>
    <w:rsid w:val="00720FD4"/>
    <w:rsid w:val="00721DFD"/>
    <w:rsid w:val="00721EEF"/>
    <w:rsid w:val="00722A02"/>
    <w:rsid w:val="00723A21"/>
    <w:rsid w:val="00723B91"/>
    <w:rsid w:val="00723C6D"/>
    <w:rsid w:val="00724550"/>
    <w:rsid w:val="00724AF2"/>
    <w:rsid w:val="00724E51"/>
    <w:rsid w:val="0072502E"/>
    <w:rsid w:val="00730624"/>
    <w:rsid w:val="0073096C"/>
    <w:rsid w:val="0073100D"/>
    <w:rsid w:val="00731368"/>
    <w:rsid w:val="00733429"/>
    <w:rsid w:val="00733A46"/>
    <w:rsid w:val="00733BB0"/>
    <w:rsid w:val="00735E2D"/>
    <w:rsid w:val="00736F2C"/>
    <w:rsid w:val="007371B2"/>
    <w:rsid w:val="00740F23"/>
    <w:rsid w:val="007419C8"/>
    <w:rsid w:val="00742398"/>
    <w:rsid w:val="007432A9"/>
    <w:rsid w:val="00745C0B"/>
    <w:rsid w:val="00746050"/>
    <w:rsid w:val="00746118"/>
    <w:rsid w:val="00746C7F"/>
    <w:rsid w:val="007507B5"/>
    <w:rsid w:val="0075091D"/>
    <w:rsid w:val="00750EC4"/>
    <w:rsid w:val="00751831"/>
    <w:rsid w:val="0075201B"/>
    <w:rsid w:val="00753A24"/>
    <w:rsid w:val="00754294"/>
    <w:rsid w:val="0075430D"/>
    <w:rsid w:val="00754FF6"/>
    <w:rsid w:val="0075779F"/>
    <w:rsid w:val="00757FC5"/>
    <w:rsid w:val="0076106F"/>
    <w:rsid w:val="00761D97"/>
    <w:rsid w:val="0076354B"/>
    <w:rsid w:val="00764668"/>
    <w:rsid w:val="007658F3"/>
    <w:rsid w:val="00765D0E"/>
    <w:rsid w:val="00765E3B"/>
    <w:rsid w:val="00766EA2"/>
    <w:rsid w:val="00767034"/>
    <w:rsid w:val="00770C51"/>
    <w:rsid w:val="00771FAA"/>
    <w:rsid w:val="00772188"/>
    <w:rsid w:val="0077222A"/>
    <w:rsid w:val="00773909"/>
    <w:rsid w:val="0077433B"/>
    <w:rsid w:val="00774E1E"/>
    <w:rsid w:val="0077544E"/>
    <w:rsid w:val="00776743"/>
    <w:rsid w:val="00776D7F"/>
    <w:rsid w:val="00777F5C"/>
    <w:rsid w:val="007813D0"/>
    <w:rsid w:val="007845AC"/>
    <w:rsid w:val="00785993"/>
    <w:rsid w:val="00785A0D"/>
    <w:rsid w:val="007863BF"/>
    <w:rsid w:val="007866E2"/>
    <w:rsid w:val="00786BA3"/>
    <w:rsid w:val="00790993"/>
    <w:rsid w:val="0079202F"/>
    <w:rsid w:val="0079203E"/>
    <w:rsid w:val="007934C3"/>
    <w:rsid w:val="00793FDA"/>
    <w:rsid w:val="00794903"/>
    <w:rsid w:val="00795486"/>
    <w:rsid w:val="00795AF2"/>
    <w:rsid w:val="00795E4F"/>
    <w:rsid w:val="007A0287"/>
    <w:rsid w:val="007A09FC"/>
    <w:rsid w:val="007A2AAD"/>
    <w:rsid w:val="007A2FB6"/>
    <w:rsid w:val="007A3017"/>
    <w:rsid w:val="007A4432"/>
    <w:rsid w:val="007A59E9"/>
    <w:rsid w:val="007A64E0"/>
    <w:rsid w:val="007A749D"/>
    <w:rsid w:val="007A784E"/>
    <w:rsid w:val="007A7E31"/>
    <w:rsid w:val="007B02A0"/>
    <w:rsid w:val="007B24F3"/>
    <w:rsid w:val="007B278C"/>
    <w:rsid w:val="007B2C2C"/>
    <w:rsid w:val="007B2DAD"/>
    <w:rsid w:val="007B3774"/>
    <w:rsid w:val="007B4939"/>
    <w:rsid w:val="007B499C"/>
    <w:rsid w:val="007B4D4B"/>
    <w:rsid w:val="007B58C6"/>
    <w:rsid w:val="007B5ABE"/>
    <w:rsid w:val="007B76D8"/>
    <w:rsid w:val="007C0646"/>
    <w:rsid w:val="007C0ED6"/>
    <w:rsid w:val="007C1ACD"/>
    <w:rsid w:val="007C1E5E"/>
    <w:rsid w:val="007C1E9D"/>
    <w:rsid w:val="007C3AE3"/>
    <w:rsid w:val="007C6C51"/>
    <w:rsid w:val="007D0000"/>
    <w:rsid w:val="007D2A02"/>
    <w:rsid w:val="007D39AD"/>
    <w:rsid w:val="007D5EA2"/>
    <w:rsid w:val="007D6144"/>
    <w:rsid w:val="007D617A"/>
    <w:rsid w:val="007D62A4"/>
    <w:rsid w:val="007D6CE5"/>
    <w:rsid w:val="007E0917"/>
    <w:rsid w:val="007E136B"/>
    <w:rsid w:val="007E1736"/>
    <w:rsid w:val="007E25DD"/>
    <w:rsid w:val="007E2887"/>
    <w:rsid w:val="007E3318"/>
    <w:rsid w:val="007E64ED"/>
    <w:rsid w:val="007E6EA1"/>
    <w:rsid w:val="007F0F16"/>
    <w:rsid w:val="007F0F63"/>
    <w:rsid w:val="007F2B1E"/>
    <w:rsid w:val="007F4590"/>
    <w:rsid w:val="007F62B4"/>
    <w:rsid w:val="007F7C05"/>
    <w:rsid w:val="007F7DF9"/>
    <w:rsid w:val="0080085A"/>
    <w:rsid w:val="00800FD6"/>
    <w:rsid w:val="00801517"/>
    <w:rsid w:val="008019C0"/>
    <w:rsid w:val="008028AF"/>
    <w:rsid w:val="008028DE"/>
    <w:rsid w:val="00804966"/>
    <w:rsid w:val="0080510A"/>
    <w:rsid w:val="0080596A"/>
    <w:rsid w:val="00805CBF"/>
    <w:rsid w:val="00807195"/>
    <w:rsid w:val="00807CCD"/>
    <w:rsid w:val="00810AC4"/>
    <w:rsid w:val="0081218E"/>
    <w:rsid w:val="0081228B"/>
    <w:rsid w:val="00813492"/>
    <w:rsid w:val="00814DE2"/>
    <w:rsid w:val="00815599"/>
    <w:rsid w:val="00815D34"/>
    <w:rsid w:val="008177EE"/>
    <w:rsid w:val="00817895"/>
    <w:rsid w:val="00817AE8"/>
    <w:rsid w:val="00817DE8"/>
    <w:rsid w:val="008229F5"/>
    <w:rsid w:val="00824293"/>
    <w:rsid w:val="008259DE"/>
    <w:rsid w:val="0082699A"/>
    <w:rsid w:val="00827F2A"/>
    <w:rsid w:val="00832633"/>
    <w:rsid w:val="0083342C"/>
    <w:rsid w:val="00833869"/>
    <w:rsid w:val="00833CEB"/>
    <w:rsid w:val="0083662B"/>
    <w:rsid w:val="008372D2"/>
    <w:rsid w:val="008377BC"/>
    <w:rsid w:val="00841179"/>
    <w:rsid w:val="00841353"/>
    <w:rsid w:val="00844C17"/>
    <w:rsid w:val="008450BB"/>
    <w:rsid w:val="00846017"/>
    <w:rsid w:val="008464F2"/>
    <w:rsid w:val="00847726"/>
    <w:rsid w:val="00850EEC"/>
    <w:rsid w:val="00851033"/>
    <w:rsid w:val="00851A55"/>
    <w:rsid w:val="00851CB1"/>
    <w:rsid w:val="00852511"/>
    <w:rsid w:val="0085252F"/>
    <w:rsid w:val="008530DF"/>
    <w:rsid w:val="00853FD6"/>
    <w:rsid w:val="00855F22"/>
    <w:rsid w:val="00855FD0"/>
    <w:rsid w:val="008564C4"/>
    <w:rsid w:val="0085658E"/>
    <w:rsid w:val="008568E6"/>
    <w:rsid w:val="00857408"/>
    <w:rsid w:val="008578A9"/>
    <w:rsid w:val="00860338"/>
    <w:rsid w:val="0086072A"/>
    <w:rsid w:val="0086088F"/>
    <w:rsid w:val="008614F1"/>
    <w:rsid w:val="008639B3"/>
    <w:rsid w:val="00863C1A"/>
    <w:rsid w:val="00863F9D"/>
    <w:rsid w:val="0086470F"/>
    <w:rsid w:val="00865882"/>
    <w:rsid w:val="00865C64"/>
    <w:rsid w:val="00866CDD"/>
    <w:rsid w:val="0087082E"/>
    <w:rsid w:val="008712FE"/>
    <w:rsid w:val="0087142D"/>
    <w:rsid w:val="00872928"/>
    <w:rsid w:val="00872DA6"/>
    <w:rsid w:val="00873416"/>
    <w:rsid w:val="0087393A"/>
    <w:rsid w:val="00873956"/>
    <w:rsid w:val="0087538C"/>
    <w:rsid w:val="00875495"/>
    <w:rsid w:val="00875A71"/>
    <w:rsid w:val="00875CB0"/>
    <w:rsid w:val="008762E7"/>
    <w:rsid w:val="008770CC"/>
    <w:rsid w:val="00877800"/>
    <w:rsid w:val="00877C32"/>
    <w:rsid w:val="00880580"/>
    <w:rsid w:val="0088094B"/>
    <w:rsid w:val="00880E72"/>
    <w:rsid w:val="0088176E"/>
    <w:rsid w:val="008825EE"/>
    <w:rsid w:val="00882DE4"/>
    <w:rsid w:val="0088313E"/>
    <w:rsid w:val="008849B2"/>
    <w:rsid w:val="0088596E"/>
    <w:rsid w:val="00885D26"/>
    <w:rsid w:val="00886C54"/>
    <w:rsid w:val="008870ED"/>
    <w:rsid w:val="008877FC"/>
    <w:rsid w:val="00892132"/>
    <w:rsid w:val="008947FF"/>
    <w:rsid w:val="0089796A"/>
    <w:rsid w:val="0089799B"/>
    <w:rsid w:val="008979FA"/>
    <w:rsid w:val="008A2375"/>
    <w:rsid w:val="008A54B6"/>
    <w:rsid w:val="008A7DEB"/>
    <w:rsid w:val="008B00CA"/>
    <w:rsid w:val="008B1B65"/>
    <w:rsid w:val="008B2185"/>
    <w:rsid w:val="008B3182"/>
    <w:rsid w:val="008B3557"/>
    <w:rsid w:val="008B39E0"/>
    <w:rsid w:val="008B4302"/>
    <w:rsid w:val="008B605A"/>
    <w:rsid w:val="008B6086"/>
    <w:rsid w:val="008B760D"/>
    <w:rsid w:val="008C093B"/>
    <w:rsid w:val="008C0E76"/>
    <w:rsid w:val="008C2665"/>
    <w:rsid w:val="008C287D"/>
    <w:rsid w:val="008C6041"/>
    <w:rsid w:val="008C74E3"/>
    <w:rsid w:val="008D0936"/>
    <w:rsid w:val="008D2331"/>
    <w:rsid w:val="008D403B"/>
    <w:rsid w:val="008D4707"/>
    <w:rsid w:val="008D6DD7"/>
    <w:rsid w:val="008D764F"/>
    <w:rsid w:val="008D76C5"/>
    <w:rsid w:val="008E0A04"/>
    <w:rsid w:val="008E0AFA"/>
    <w:rsid w:val="008E28BD"/>
    <w:rsid w:val="008E2C6D"/>
    <w:rsid w:val="008E4F56"/>
    <w:rsid w:val="008E6661"/>
    <w:rsid w:val="008E75D3"/>
    <w:rsid w:val="008F02E9"/>
    <w:rsid w:val="008F076A"/>
    <w:rsid w:val="008F0CE4"/>
    <w:rsid w:val="008F125E"/>
    <w:rsid w:val="008F1CC5"/>
    <w:rsid w:val="008F2444"/>
    <w:rsid w:val="008F2B54"/>
    <w:rsid w:val="008F2CC5"/>
    <w:rsid w:val="008F4C1E"/>
    <w:rsid w:val="008F4D2F"/>
    <w:rsid w:val="008F510A"/>
    <w:rsid w:val="008F55A2"/>
    <w:rsid w:val="00900235"/>
    <w:rsid w:val="00900D3C"/>
    <w:rsid w:val="00904FAA"/>
    <w:rsid w:val="00906292"/>
    <w:rsid w:val="0091352F"/>
    <w:rsid w:val="00914B5B"/>
    <w:rsid w:val="009152B8"/>
    <w:rsid w:val="00917162"/>
    <w:rsid w:val="009172B9"/>
    <w:rsid w:val="009178AA"/>
    <w:rsid w:val="00920430"/>
    <w:rsid w:val="00920544"/>
    <w:rsid w:val="00921C0C"/>
    <w:rsid w:val="00923001"/>
    <w:rsid w:val="0092358D"/>
    <w:rsid w:val="009238BF"/>
    <w:rsid w:val="009251CC"/>
    <w:rsid w:val="0092680D"/>
    <w:rsid w:val="0092714E"/>
    <w:rsid w:val="00927661"/>
    <w:rsid w:val="00931E24"/>
    <w:rsid w:val="009324F0"/>
    <w:rsid w:val="00933130"/>
    <w:rsid w:val="0093478F"/>
    <w:rsid w:val="00936826"/>
    <w:rsid w:val="00940B3D"/>
    <w:rsid w:val="00942002"/>
    <w:rsid w:val="00942359"/>
    <w:rsid w:val="00944AD5"/>
    <w:rsid w:val="0094623A"/>
    <w:rsid w:val="00946FC5"/>
    <w:rsid w:val="00947885"/>
    <w:rsid w:val="009504AB"/>
    <w:rsid w:val="00951212"/>
    <w:rsid w:val="00951818"/>
    <w:rsid w:val="00952168"/>
    <w:rsid w:val="009527FE"/>
    <w:rsid w:val="009529B2"/>
    <w:rsid w:val="009535A6"/>
    <w:rsid w:val="009538D0"/>
    <w:rsid w:val="0095421F"/>
    <w:rsid w:val="009555CA"/>
    <w:rsid w:val="00955D69"/>
    <w:rsid w:val="00957D2C"/>
    <w:rsid w:val="00957ED8"/>
    <w:rsid w:val="00960319"/>
    <w:rsid w:val="00960539"/>
    <w:rsid w:val="009605B1"/>
    <w:rsid w:val="00960CBC"/>
    <w:rsid w:val="009621CE"/>
    <w:rsid w:val="00962591"/>
    <w:rsid w:val="00962AD4"/>
    <w:rsid w:val="00963A06"/>
    <w:rsid w:val="00965192"/>
    <w:rsid w:val="00967DD4"/>
    <w:rsid w:val="009700B1"/>
    <w:rsid w:val="00970ECF"/>
    <w:rsid w:val="00971261"/>
    <w:rsid w:val="00971FD4"/>
    <w:rsid w:val="009722CB"/>
    <w:rsid w:val="009739A0"/>
    <w:rsid w:val="00974EE4"/>
    <w:rsid w:val="00974F84"/>
    <w:rsid w:val="00975D5B"/>
    <w:rsid w:val="00976216"/>
    <w:rsid w:val="009767C7"/>
    <w:rsid w:val="00977D30"/>
    <w:rsid w:val="00980E69"/>
    <w:rsid w:val="0098334C"/>
    <w:rsid w:val="00984643"/>
    <w:rsid w:val="0098576C"/>
    <w:rsid w:val="0098579A"/>
    <w:rsid w:val="00991475"/>
    <w:rsid w:val="009918DD"/>
    <w:rsid w:val="0099195A"/>
    <w:rsid w:val="00991BD2"/>
    <w:rsid w:val="00992407"/>
    <w:rsid w:val="00992A11"/>
    <w:rsid w:val="00994681"/>
    <w:rsid w:val="0099486A"/>
    <w:rsid w:val="00994EFB"/>
    <w:rsid w:val="009954D8"/>
    <w:rsid w:val="00997239"/>
    <w:rsid w:val="009A0B33"/>
    <w:rsid w:val="009A0E26"/>
    <w:rsid w:val="009A16EC"/>
    <w:rsid w:val="009A22C2"/>
    <w:rsid w:val="009A743E"/>
    <w:rsid w:val="009A79B8"/>
    <w:rsid w:val="009A7CF6"/>
    <w:rsid w:val="009A7F82"/>
    <w:rsid w:val="009B10F6"/>
    <w:rsid w:val="009B11ED"/>
    <w:rsid w:val="009B1B55"/>
    <w:rsid w:val="009B29B7"/>
    <w:rsid w:val="009B2D03"/>
    <w:rsid w:val="009B3199"/>
    <w:rsid w:val="009B3B37"/>
    <w:rsid w:val="009B63F4"/>
    <w:rsid w:val="009B7D1F"/>
    <w:rsid w:val="009C088E"/>
    <w:rsid w:val="009C17DC"/>
    <w:rsid w:val="009C292D"/>
    <w:rsid w:val="009C37AB"/>
    <w:rsid w:val="009C4C7A"/>
    <w:rsid w:val="009C4D35"/>
    <w:rsid w:val="009C5E51"/>
    <w:rsid w:val="009C6158"/>
    <w:rsid w:val="009C75A2"/>
    <w:rsid w:val="009C7B68"/>
    <w:rsid w:val="009D1522"/>
    <w:rsid w:val="009D51F0"/>
    <w:rsid w:val="009D61DC"/>
    <w:rsid w:val="009D7252"/>
    <w:rsid w:val="009D7652"/>
    <w:rsid w:val="009E1FF6"/>
    <w:rsid w:val="009E3CAF"/>
    <w:rsid w:val="009E3E5E"/>
    <w:rsid w:val="009E3F48"/>
    <w:rsid w:val="009E53A5"/>
    <w:rsid w:val="009E5EB4"/>
    <w:rsid w:val="009E7B37"/>
    <w:rsid w:val="009E7BCC"/>
    <w:rsid w:val="009F4451"/>
    <w:rsid w:val="009F563C"/>
    <w:rsid w:val="009F610E"/>
    <w:rsid w:val="00A00DA9"/>
    <w:rsid w:val="00A00F7E"/>
    <w:rsid w:val="00A044D6"/>
    <w:rsid w:val="00A04ADB"/>
    <w:rsid w:val="00A04D8F"/>
    <w:rsid w:val="00A04F89"/>
    <w:rsid w:val="00A05F11"/>
    <w:rsid w:val="00A11E0F"/>
    <w:rsid w:val="00A12378"/>
    <w:rsid w:val="00A12BF7"/>
    <w:rsid w:val="00A141E9"/>
    <w:rsid w:val="00A148CB"/>
    <w:rsid w:val="00A15B6B"/>
    <w:rsid w:val="00A15D78"/>
    <w:rsid w:val="00A15EBE"/>
    <w:rsid w:val="00A17F5B"/>
    <w:rsid w:val="00A216E5"/>
    <w:rsid w:val="00A24617"/>
    <w:rsid w:val="00A25165"/>
    <w:rsid w:val="00A25F5B"/>
    <w:rsid w:val="00A26744"/>
    <w:rsid w:val="00A26CB6"/>
    <w:rsid w:val="00A27073"/>
    <w:rsid w:val="00A2751B"/>
    <w:rsid w:val="00A30A00"/>
    <w:rsid w:val="00A316D9"/>
    <w:rsid w:val="00A32F82"/>
    <w:rsid w:val="00A32F8B"/>
    <w:rsid w:val="00A34F9F"/>
    <w:rsid w:val="00A36481"/>
    <w:rsid w:val="00A36675"/>
    <w:rsid w:val="00A3756F"/>
    <w:rsid w:val="00A37BF5"/>
    <w:rsid w:val="00A42D6F"/>
    <w:rsid w:val="00A43870"/>
    <w:rsid w:val="00A4474B"/>
    <w:rsid w:val="00A45A62"/>
    <w:rsid w:val="00A462DC"/>
    <w:rsid w:val="00A4657C"/>
    <w:rsid w:val="00A51DB8"/>
    <w:rsid w:val="00A52E0B"/>
    <w:rsid w:val="00A52FA1"/>
    <w:rsid w:val="00A540B0"/>
    <w:rsid w:val="00A54AC5"/>
    <w:rsid w:val="00A54C2A"/>
    <w:rsid w:val="00A54D12"/>
    <w:rsid w:val="00A55DC3"/>
    <w:rsid w:val="00A56D41"/>
    <w:rsid w:val="00A56DEC"/>
    <w:rsid w:val="00A60529"/>
    <w:rsid w:val="00A60899"/>
    <w:rsid w:val="00A608D3"/>
    <w:rsid w:val="00A60F91"/>
    <w:rsid w:val="00A61353"/>
    <w:rsid w:val="00A61481"/>
    <w:rsid w:val="00A616F1"/>
    <w:rsid w:val="00A61A48"/>
    <w:rsid w:val="00A629D6"/>
    <w:rsid w:val="00A63035"/>
    <w:rsid w:val="00A637C9"/>
    <w:rsid w:val="00A66DB1"/>
    <w:rsid w:val="00A67A92"/>
    <w:rsid w:val="00A70DC6"/>
    <w:rsid w:val="00A7315C"/>
    <w:rsid w:val="00A7420B"/>
    <w:rsid w:val="00A743B1"/>
    <w:rsid w:val="00A74FDC"/>
    <w:rsid w:val="00A77192"/>
    <w:rsid w:val="00A8089F"/>
    <w:rsid w:val="00A811D8"/>
    <w:rsid w:val="00A81C0A"/>
    <w:rsid w:val="00A820BE"/>
    <w:rsid w:val="00A842D5"/>
    <w:rsid w:val="00A87870"/>
    <w:rsid w:val="00A903F3"/>
    <w:rsid w:val="00A90F18"/>
    <w:rsid w:val="00A90FFB"/>
    <w:rsid w:val="00A9149D"/>
    <w:rsid w:val="00A91A70"/>
    <w:rsid w:val="00A92FCD"/>
    <w:rsid w:val="00A9302F"/>
    <w:rsid w:val="00A957F6"/>
    <w:rsid w:val="00A959CF"/>
    <w:rsid w:val="00A9635E"/>
    <w:rsid w:val="00A963F3"/>
    <w:rsid w:val="00A97316"/>
    <w:rsid w:val="00A97BD8"/>
    <w:rsid w:val="00AA010B"/>
    <w:rsid w:val="00AA0D54"/>
    <w:rsid w:val="00AA1B85"/>
    <w:rsid w:val="00AA3290"/>
    <w:rsid w:val="00AA46F0"/>
    <w:rsid w:val="00AA6481"/>
    <w:rsid w:val="00AA7270"/>
    <w:rsid w:val="00AB08B8"/>
    <w:rsid w:val="00AB0C08"/>
    <w:rsid w:val="00AB12AC"/>
    <w:rsid w:val="00AB1CB6"/>
    <w:rsid w:val="00AB1D9A"/>
    <w:rsid w:val="00AB4A1F"/>
    <w:rsid w:val="00AB5C61"/>
    <w:rsid w:val="00AB7EAC"/>
    <w:rsid w:val="00AC02F8"/>
    <w:rsid w:val="00AC22DB"/>
    <w:rsid w:val="00AC304D"/>
    <w:rsid w:val="00AC3204"/>
    <w:rsid w:val="00AC3540"/>
    <w:rsid w:val="00AC3D15"/>
    <w:rsid w:val="00AC5055"/>
    <w:rsid w:val="00AC5315"/>
    <w:rsid w:val="00AC7623"/>
    <w:rsid w:val="00AC7D60"/>
    <w:rsid w:val="00AD0A8D"/>
    <w:rsid w:val="00AD0C22"/>
    <w:rsid w:val="00AD1AD7"/>
    <w:rsid w:val="00AD1AE2"/>
    <w:rsid w:val="00AD3290"/>
    <w:rsid w:val="00AD442C"/>
    <w:rsid w:val="00AD44FE"/>
    <w:rsid w:val="00AD5A37"/>
    <w:rsid w:val="00AD6B50"/>
    <w:rsid w:val="00AE05A4"/>
    <w:rsid w:val="00AE177E"/>
    <w:rsid w:val="00AE25FC"/>
    <w:rsid w:val="00AE380A"/>
    <w:rsid w:val="00AE400C"/>
    <w:rsid w:val="00AE49F1"/>
    <w:rsid w:val="00AE4A1C"/>
    <w:rsid w:val="00AE4B7A"/>
    <w:rsid w:val="00AE5532"/>
    <w:rsid w:val="00AE58C4"/>
    <w:rsid w:val="00AE6F84"/>
    <w:rsid w:val="00AE74D8"/>
    <w:rsid w:val="00AF0B6F"/>
    <w:rsid w:val="00AF0F75"/>
    <w:rsid w:val="00AF1D69"/>
    <w:rsid w:val="00AF23A8"/>
    <w:rsid w:val="00AF30D0"/>
    <w:rsid w:val="00AF41FA"/>
    <w:rsid w:val="00AF4720"/>
    <w:rsid w:val="00AF4796"/>
    <w:rsid w:val="00AF71EB"/>
    <w:rsid w:val="00AF73E4"/>
    <w:rsid w:val="00B00988"/>
    <w:rsid w:val="00B01405"/>
    <w:rsid w:val="00B027BA"/>
    <w:rsid w:val="00B052E8"/>
    <w:rsid w:val="00B05CCA"/>
    <w:rsid w:val="00B05ECC"/>
    <w:rsid w:val="00B06DC3"/>
    <w:rsid w:val="00B07F73"/>
    <w:rsid w:val="00B100C9"/>
    <w:rsid w:val="00B11099"/>
    <w:rsid w:val="00B1114C"/>
    <w:rsid w:val="00B116B7"/>
    <w:rsid w:val="00B14271"/>
    <w:rsid w:val="00B16270"/>
    <w:rsid w:val="00B20182"/>
    <w:rsid w:val="00B20E4B"/>
    <w:rsid w:val="00B22578"/>
    <w:rsid w:val="00B2292F"/>
    <w:rsid w:val="00B23C16"/>
    <w:rsid w:val="00B23C52"/>
    <w:rsid w:val="00B24E86"/>
    <w:rsid w:val="00B259E1"/>
    <w:rsid w:val="00B2685D"/>
    <w:rsid w:val="00B26D1E"/>
    <w:rsid w:val="00B26EE8"/>
    <w:rsid w:val="00B30351"/>
    <w:rsid w:val="00B312F1"/>
    <w:rsid w:val="00B33837"/>
    <w:rsid w:val="00B33C2A"/>
    <w:rsid w:val="00B349F7"/>
    <w:rsid w:val="00B34A14"/>
    <w:rsid w:val="00B35967"/>
    <w:rsid w:val="00B35CBA"/>
    <w:rsid w:val="00B363D9"/>
    <w:rsid w:val="00B416D1"/>
    <w:rsid w:val="00B422EC"/>
    <w:rsid w:val="00B44875"/>
    <w:rsid w:val="00B44C07"/>
    <w:rsid w:val="00B46320"/>
    <w:rsid w:val="00B4657A"/>
    <w:rsid w:val="00B47F0A"/>
    <w:rsid w:val="00B50B6B"/>
    <w:rsid w:val="00B51D75"/>
    <w:rsid w:val="00B54329"/>
    <w:rsid w:val="00B54885"/>
    <w:rsid w:val="00B54BFF"/>
    <w:rsid w:val="00B554C9"/>
    <w:rsid w:val="00B56AD9"/>
    <w:rsid w:val="00B5714F"/>
    <w:rsid w:val="00B57158"/>
    <w:rsid w:val="00B5778D"/>
    <w:rsid w:val="00B60827"/>
    <w:rsid w:val="00B61117"/>
    <w:rsid w:val="00B614C0"/>
    <w:rsid w:val="00B61EBB"/>
    <w:rsid w:val="00B634AB"/>
    <w:rsid w:val="00B63624"/>
    <w:rsid w:val="00B671E3"/>
    <w:rsid w:val="00B7037B"/>
    <w:rsid w:val="00B719F6"/>
    <w:rsid w:val="00B726D4"/>
    <w:rsid w:val="00B72969"/>
    <w:rsid w:val="00B73A2D"/>
    <w:rsid w:val="00B758FD"/>
    <w:rsid w:val="00B76807"/>
    <w:rsid w:val="00B769E6"/>
    <w:rsid w:val="00B77D24"/>
    <w:rsid w:val="00B8214F"/>
    <w:rsid w:val="00B82B43"/>
    <w:rsid w:val="00B82B48"/>
    <w:rsid w:val="00B84956"/>
    <w:rsid w:val="00B84F2C"/>
    <w:rsid w:val="00B85133"/>
    <w:rsid w:val="00B8643A"/>
    <w:rsid w:val="00B86A4F"/>
    <w:rsid w:val="00B873D9"/>
    <w:rsid w:val="00B91786"/>
    <w:rsid w:val="00B93035"/>
    <w:rsid w:val="00B93D17"/>
    <w:rsid w:val="00B940EB"/>
    <w:rsid w:val="00B9431C"/>
    <w:rsid w:val="00B95798"/>
    <w:rsid w:val="00B958E8"/>
    <w:rsid w:val="00B97E4A"/>
    <w:rsid w:val="00BA09B2"/>
    <w:rsid w:val="00BA0F35"/>
    <w:rsid w:val="00BA397D"/>
    <w:rsid w:val="00BA465D"/>
    <w:rsid w:val="00BA52C0"/>
    <w:rsid w:val="00BA5B46"/>
    <w:rsid w:val="00BA621C"/>
    <w:rsid w:val="00BA63D4"/>
    <w:rsid w:val="00BB2D73"/>
    <w:rsid w:val="00BB400D"/>
    <w:rsid w:val="00BB45BA"/>
    <w:rsid w:val="00BB48B2"/>
    <w:rsid w:val="00BB4A3A"/>
    <w:rsid w:val="00BB5D0B"/>
    <w:rsid w:val="00BB629C"/>
    <w:rsid w:val="00BC0995"/>
    <w:rsid w:val="00BC1761"/>
    <w:rsid w:val="00BC19ED"/>
    <w:rsid w:val="00BC25A8"/>
    <w:rsid w:val="00BC513A"/>
    <w:rsid w:val="00BC585F"/>
    <w:rsid w:val="00BC6C56"/>
    <w:rsid w:val="00BC6DE2"/>
    <w:rsid w:val="00BC6E62"/>
    <w:rsid w:val="00BC782A"/>
    <w:rsid w:val="00BD010D"/>
    <w:rsid w:val="00BD013A"/>
    <w:rsid w:val="00BD2510"/>
    <w:rsid w:val="00BD3A53"/>
    <w:rsid w:val="00BD4640"/>
    <w:rsid w:val="00BD4ECD"/>
    <w:rsid w:val="00BD5A19"/>
    <w:rsid w:val="00BD6539"/>
    <w:rsid w:val="00BD656A"/>
    <w:rsid w:val="00BD6D1B"/>
    <w:rsid w:val="00BE2403"/>
    <w:rsid w:val="00BE2D0A"/>
    <w:rsid w:val="00BE47D4"/>
    <w:rsid w:val="00BE536C"/>
    <w:rsid w:val="00BE66DB"/>
    <w:rsid w:val="00BE793A"/>
    <w:rsid w:val="00BE7A0B"/>
    <w:rsid w:val="00BF114D"/>
    <w:rsid w:val="00BF1B93"/>
    <w:rsid w:val="00BF2B82"/>
    <w:rsid w:val="00BF2CEB"/>
    <w:rsid w:val="00BF432A"/>
    <w:rsid w:val="00BF66DA"/>
    <w:rsid w:val="00BF6E82"/>
    <w:rsid w:val="00C016CC"/>
    <w:rsid w:val="00C0361D"/>
    <w:rsid w:val="00C041A4"/>
    <w:rsid w:val="00C060C7"/>
    <w:rsid w:val="00C06DCC"/>
    <w:rsid w:val="00C07F92"/>
    <w:rsid w:val="00C10EA4"/>
    <w:rsid w:val="00C111D8"/>
    <w:rsid w:val="00C11D25"/>
    <w:rsid w:val="00C13217"/>
    <w:rsid w:val="00C15BEC"/>
    <w:rsid w:val="00C15DB5"/>
    <w:rsid w:val="00C208E2"/>
    <w:rsid w:val="00C213CF"/>
    <w:rsid w:val="00C21874"/>
    <w:rsid w:val="00C21897"/>
    <w:rsid w:val="00C2288E"/>
    <w:rsid w:val="00C22B54"/>
    <w:rsid w:val="00C22CEA"/>
    <w:rsid w:val="00C22F1F"/>
    <w:rsid w:val="00C24279"/>
    <w:rsid w:val="00C249E3"/>
    <w:rsid w:val="00C24C17"/>
    <w:rsid w:val="00C27C4A"/>
    <w:rsid w:val="00C31595"/>
    <w:rsid w:val="00C31B25"/>
    <w:rsid w:val="00C3309D"/>
    <w:rsid w:val="00C3411D"/>
    <w:rsid w:val="00C34357"/>
    <w:rsid w:val="00C34829"/>
    <w:rsid w:val="00C363B8"/>
    <w:rsid w:val="00C3758F"/>
    <w:rsid w:val="00C40B88"/>
    <w:rsid w:val="00C43DDD"/>
    <w:rsid w:val="00C44489"/>
    <w:rsid w:val="00C44FC2"/>
    <w:rsid w:val="00C47D87"/>
    <w:rsid w:val="00C47FCD"/>
    <w:rsid w:val="00C50FA6"/>
    <w:rsid w:val="00C51DE1"/>
    <w:rsid w:val="00C53430"/>
    <w:rsid w:val="00C5376E"/>
    <w:rsid w:val="00C549AA"/>
    <w:rsid w:val="00C554C1"/>
    <w:rsid w:val="00C558F2"/>
    <w:rsid w:val="00C55AEE"/>
    <w:rsid w:val="00C5701B"/>
    <w:rsid w:val="00C6069A"/>
    <w:rsid w:val="00C61501"/>
    <w:rsid w:val="00C61BDC"/>
    <w:rsid w:val="00C64D40"/>
    <w:rsid w:val="00C65957"/>
    <w:rsid w:val="00C66065"/>
    <w:rsid w:val="00C66218"/>
    <w:rsid w:val="00C677C9"/>
    <w:rsid w:val="00C70B76"/>
    <w:rsid w:val="00C70DBC"/>
    <w:rsid w:val="00C70FB7"/>
    <w:rsid w:val="00C71E80"/>
    <w:rsid w:val="00C75DCE"/>
    <w:rsid w:val="00C76008"/>
    <w:rsid w:val="00C7750A"/>
    <w:rsid w:val="00C808A6"/>
    <w:rsid w:val="00C83BA4"/>
    <w:rsid w:val="00C84AC6"/>
    <w:rsid w:val="00C855DB"/>
    <w:rsid w:val="00C855F3"/>
    <w:rsid w:val="00C86270"/>
    <w:rsid w:val="00C87338"/>
    <w:rsid w:val="00C90C20"/>
    <w:rsid w:val="00C9109C"/>
    <w:rsid w:val="00C9362C"/>
    <w:rsid w:val="00C948CF"/>
    <w:rsid w:val="00C95798"/>
    <w:rsid w:val="00C95A74"/>
    <w:rsid w:val="00C962BE"/>
    <w:rsid w:val="00C96FD6"/>
    <w:rsid w:val="00C97091"/>
    <w:rsid w:val="00C97260"/>
    <w:rsid w:val="00C97391"/>
    <w:rsid w:val="00CA14A5"/>
    <w:rsid w:val="00CA14DA"/>
    <w:rsid w:val="00CA1AB8"/>
    <w:rsid w:val="00CA2001"/>
    <w:rsid w:val="00CA2B10"/>
    <w:rsid w:val="00CA3F11"/>
    <w:rsid w:val="00CA5256"/>
    <w:rsid w:val="00CA5564"/>
    <w:rsid w:val="00CB008F"/>
    <w:rsid w:val="00CB078E"/>
    <w:rsid w:val="00CB3782"/>
    <w:rsid w:val="00CB4D20"/>
    <w:rsid w:val="00CB5B6C"/>
    <w:rsid w:val="00CB60EF"/>
    <w:rsid w:val="00CB74E3"/>
    <w:rsid w:val="00CC052E"/>
    <w:rsid w:val="00CC06E5"/>
    <w:rsid w:val="00CC0B14"/>
    <w:rsid w:val="00CC5B9C"/>
    <w:rsid w:val="00CC7C09"/>
    <w:rsid w:val="00CD02DF"/>
    <w:rsid w:val="00CD10A5"/>
    <w:rsid w:val="00CD16BE"/>
    <w:rsid w:val="00CD179F"/>
    <w:rsid w:val="00CD1F32"/>
    <w:rsid w:val="00CD223C"/>
    <w:rsid w:val="00CD2268"/>
    <w:rsid w:val="00CD4616"/>
    <w:rsid w:val="00CD50DC"/>
    <w:rsid w:val="00CD56AF"/>
    <w:rsid w:val="00CD5FFA"/>
    <w:rsid w:val="00CD608B"/>
    <w:rsid w:val="00CD61BB"/>
    <w:rsid w:val="00CE32F0"/>
    <w:rsid w:val="00CE33D5"/>
    <w:rsid w:val="00CE4712"/>
    <w:rsid w:val="00CE6073"/>
    <w:rsid w:val="00CE761C"/>
    <w:rsid w:val="00CF2B65"/>
    <w:rsid w:val="00CF5D37"/>
    <w:rsid w:val="00CF6353"/>
    <w:rsid w:val="00CF6F33"/>
    <w:rsid w:val="00D014F1"/>
    <w:rsid w:val="00D02248"/>
    <w:rsid w:val="00D04429"/>
    <w:rsid w:val="00D04B47"/>
    <w:rsid w:val="00D04E37"/>
    <w:rsid w:val="00D063B8"/>
    <w:rsid w:val="00D06825"/>
    <w:rsid w:val="00D0702E"/>
    <w:rsid w:val="00D07467"/>
    <w:rsid w:val="00D076E6"/>
    <w:rsid w:val="00D1044F"/>
    <w:rsid w:val="00D106BD"/>
    <w:rsid w:val="00D14E64"/>
    <w:rsid w:val="00D17185"/>
    <w:rsid w:val="00D17852"/>
    <w:rsid w:val="00D17D02"/>
    <w:rsid w:val="00D17E3B"/>
    <w:rsid w:val="00D22A9A"/>
    <w:rsid w:val="00D2306F"/>
    <w:rsid w:val="00D23C09"/>
    <w:rsid w:val="00D23CED"/>
    <w:rsid w:val="00D241D1"/>
    <w:rsid w:val="00D24BD2"/>
    <w:rsid w:val="00D24F2C"/>
    <w:rsid w:val="00D254F7"/>
    <w:rsid w:val="00D2573D"/>
    <w:rsid w:val="00D260A2"/>
    <w:rsid w:val="00D27EC0"/>
    <w:rsid w:val="00D30CC6"/>
    <w:rsid w:val="00D30DA4"/>
    <w:rsid w:val="00D31722"/>
    <w:rsid w:val="00D3260C"/>
    <w:rsid w:val="00D3391A"/>
    <w:rsid w:val="00D33DB5"/>
    <w:rsid w:val="00D34995"/>
    <w:rsid w:val="00D35379"/>
    <w:rsid w:val="00D35790"/>
    <w:rsid w:val="00D359FC"/>
    <w:rsid w:val="00D41276"/>
    <w:rsid w:val="00D41971"/>
    <w:rsid w:val="00D442D5"/>
    <w:rsid w:val="00D45043"/>
    <w:rsid w:val="00D46CCF"/>
    <w:rsid w:val="00D51576"/>
    <w:rsid w:val="00D519AF"/>
    <w:rsid w:val="00D532A9"/>
    <w:rsid w:val="00D5437A"/>
    <w:rsid w:val="00D5475B"/>
    <w:rsid w:val="00D5611E"/>
    <w:rsid w:val="00D5653B"/>
    <w:rsid w:val="00D56C30"/>
    <w:rsid w:val="00D5726D"/>
    <w:rsid w:val="00D572AC"/>
    <w:rsid w:val="00D6071F"/>
    <w:rsid w:val="00D6087E"/>
    <w:rsid w:val="00D61D6E"/>
    <w:rsid w:val="00D62580"/>
    <w:rsid w:val="00D62EF1"/>
    <w:rsid w:val="00D6309D"/>
    <w:rsid w:val="00D644CA"/>
    <w:rsid w:val="00D64961"/>
    <w:rsid w:val="00D64EA0"/>
    <w:rsid w:val="00D66FC2"/>
    <w:rsid w:val="00D7044E"/>
    <w:rsid w:val="00D704A8"/>
    <w:rsid w:val="00D76C7E"/>
    <w:rsid w:val="00D771DE"/>
    <w:rsid w:val="00D7776D"/>
    <w:rsid w:val="00D77ADC"/>
    <w:rsid w:val="00D81AEF"/>
    <w:rsid w:val="00D82A42"/>
    <w:rsid w:val="00D834F1"/>
    <w:rsid w:val="00D83609"/>
    <w:rsid w:val="00D83AA6"/>
    <w:rsid w:val="00D85C0D"/>
    <w:rsid w:val="00D866CB"/>
    <w:rsid w:val="00D86909"/>
    <w:rsid w:val="00D87A9A"/>
    <w:rsid w:val="00D87E39"/>
    <w:rsid w:val="00D90625"/>
    <w:rsid w:val="00D909F8"/>
    <w:rsid w:val="00D9152C"/>
    <w:rsid w:val="00D92179"/>
    <w:rsid w:val="00D922C6"/>
    <w:rsid w:val="00D9293F"/>
    <w:rsid w:val="00D92C6A"/>
    <w:rsid w:val="00D92DE7"/>
    <w:rsid w:val="00D93598"/>
    <w:rsid w:val="00D93B82"/>
    <w:rsid w:val="00D93FDD"/>
    <w:rsid w:val="00D94253"/>
    <w:rsid w:val="00D942F8"/>
    <w:rsid w:val="00D96FA9"/>
    <w:rsid w:val="00D97A5B"/>
    <w:rsid w:val="00D97AF7"/>
    <w:rsid w:val="00D97D9B"/>
    <w:rsid w:val="00DA1E18"/>
    <w:rsid w:val="00DA2009"/>
    <w:rsid w:val="00DA366C"/>
    <w:rsid w:val="00DA3F5E"/>
    <w:rsid w:val="00DA4152"/>
    <w:rsid w:val="00DA585A"/>
    <w:rsid w:val="00DA6DF7"/>
    <w:rsid w:val="00DA7741"/>
    <w:rsid w:val="00DA7769"/>
    <w:rsid w:val="00DA7945"/>
    <w:rsid w:val="00DB01C3"/>
    <w:rsid w:val="00DB05B1"/>
    <w:rsid w:val="00DB2594"/>
    <w:rsid w:val="00DB2823"/>
    <w:rsid w:val="00DB2D74"/>
    <w:rsid w:val="00DB3786"/>
    <w:rsid w:val="00DB59E8"/>
    <w:rsid w:val="00DB5A79"/>
    <w:rsid w:val="00DB638B"/>
    <w:rsid w:val="00DC2465"/>
    <w:rsid w:val="00DC34C4"/>
    <w:rsid w:val="00DC3878"/>
    <w:rsid w:val="00DC4BCA"/>
    <w:rsid w:val="00DC5E2C"/>
    <w:rsid w:val="00DC7D48"/>
    <w:rsid w:val="00DD0253"/>
    <w:rsid w:val="00DD145A"/>
    <w:rsid w:val="00DD362F"/>
    <w:rsid w:val="00DD512E"/>
    <w:rsid w:val="00DD5EC8"/>
    <w:rsid w:val="00DD5FF5"/>
    <w:rsid w:val="00DD61D4"/>
    <w:rsid w:val="00DD7BEC"/>
    <w:rsid w:val="00DE083E"/>
    <w:rsid w:val="00DE0A63"/>
    <w:rsid w:val="00DE0C22"/>
    <w:rsid w:val="00DE1177"/>
    <w:rsid w:val="00DE2CEA"/>
    <w:rsid w:val="00DE3CFE"/>
    <w:rsid w:val="00DE4DB3"/>
    <w:rsid w:val="00DE4F86"/>
    <w:rsid w:val="00DE5576"/>
    <w:rsid w:val="00DE567C"/>
    <w:rsid w:val="00DE6154"/>
    <w:rsid w:val="00DE634D"/>
    <w:rsid w:val="00DE6A3C"/>
    <w:rsid w:val="00DE74F4"/>
    <w:rsid w:val="00DE7C8B"/>
    <w:rsid w:val="00DE7F97"/>
    <w:rsid w:val="00DF0AAF"/>
    <w:rsid w:val="00DF1010"/>
    <w:rsid w:val="00DF2244"/>
    <w:rsid w:val="00DF334D"/>
    <w:rsid w:val="00DF53D9"/>
    <w:rsid w:val="00DF5AEA"/>
    <w:rsid w:val="00DF5D49"/>
    <w:rsid w:val="00DF63F6"/>
    <w:rsid w:val="00DF7992"/>
    <w:rsid w:val="00DF7BD0"/>
    <w:rsid w:val="00E00C8E"/>
    <w:rsid w:val="00E0219D"/>
    <w:rsid w:val="00E0276A"/>
    <w:rsid w:val="00E0374B"/>
    <w:rsid w:val="00E0392F"/>
    <w:rsid w:val="00E0632F"/>
    <w:rsid w:val="00E06C36"/>
    <w:rsid w:val="00E071A9"/>
    <w:rsid w:val="00E07D26"/>
    <w:rsid w:val="00E10047"/>
    <w:rsid w:val="00E10B28"/>
    <w:rsid w:val="00E117FD"/>
    <w:rsid w:val="00E13747"/>
    <w:rsid w:val="00E14758"/>
    <w:rsid w:val="00E16BDE"/>
    <w:rsid w:val="00E21088"/>
    <w:rsid w:val="00E21F5D"/>
    <w:rsid w:val="00E22B1C"/>
    <w:rsid w:val="00E23C5E"/>
    <w:rsid w:val="00E23E29"/>
    <w:rsid w:val="00E24632"/>
    <w:rsid w:val="00E24A05"/>
    <w:rsid w:val="00E25155"/>
    <w:rsid w:val="00E25AEA"/>
    <w:rsid w:val="00E27C2C"/>
    <w:rsid w:val="00E30D26"/>
    <w:rsid w:val="00E30DEF"/>
    <w:rsid w:val="00E30ED2"/>
    <w:rsid w:val="00E31276"/>
    <w:rsid w:val="00E3155D"/>
    <w:rsid w:val="00E32102"/>
    <w:rsid w:val="00E34666"/>
    <w:rsid w:val="00E349A2"/>
    <w:rsid w:val="00E36A66"/>
    <w:rsid w:val="00E37F70"/>
    <w:rsid w:val="00E41377"/>
    <w:rsid w:val="00E41985"/>
    <w:rsid w:val="00E42B89"/>
    <w:rsid w:val="00E430B8"/>
    <w:rsid w:val="00E446C1"/>
    <w:rsid w:val="00E46BCD"/>
    <w:rsid w:val="00E51CCC"/>
    <w:rsid w:val="00E52079"/>
    <w:rsid w:val="00E52FC7"/>
    <w:rsid w:val="00E54383"/>
    <w:rsid w:val="00E545D7"/>
    <w:rsid w:val="00E547FE"/>
    <w:rsid w:val="00E54960"/>
    <w:rsid w:val="00E55447"/>
    <w:rsid w:val="00E55927"/>
    <w:rsid w:val="00E5636F"/>
    <w:rsid w:val="00E5669C"/>
    <w:rsid w:val="00E570D4"/>
    <w:rsid w:val="00E57483"/>
    <w:rsid w:val="00E60ECA"/>
    <w:rsid w:val="00E613AB"/>
    <w:rsid w:val="00E637B6"/>
    <w:rsid w:val="00E6487C"/>
    <w:rsid w:val="00E654A9"/>
    <w:rsid w:val="00E658DC"/>
    <w:rsid w:val="00E663B6"/>
    <w:rsid w:val="00E66B13"/>
    <w:rsid w:val="00E66BBE"/>
    <w:rsid w:val="00E6780D"/>
    <w:rsid w:val="00E71DFE"/>
    <w:rsid w:val="00E728D3"/>
    <w:rsid w:val="00E72BDE"/>
    <w:rsid w:val="00E73083"/>
    <w:rsid w:val="00E758B9"/>
    <w:rsid w:val="00E76025"/>
    <w:rsid w:val="00E76B45"/>
    <w:rsid w:val="00E77C00"/>
    <w:rsid w:val="00E810D3"/>
    <w:rsid w:val="00E812A3"/>
    <w:rsid w:val="00E82FE5"/>
    <w:rsid w:val="00E83724"/>
    <w:rsid w:val="00E83A6D"/>
    <w:rsid w:val="00E84236"/>
    <w:rsid w:val="00E84C02"/>
    <w:rsid w:val="00E85569"/>
    <w:rsid w:val="00E856AF"/>
    <w:rsid w:val="00E859D9"/>
    <w:rsid w:val="00E8607C"/>
    <w:rsid w:val="00E86B83"/>
    <w:rsid w:val="00E86D6E"/>
    <w:rsid w:val="00E878FB"/>
    <w:rsid w:val="00E87976"/>
    <w:rsid w:val="00E87C64"/>
    <w:rsid w:val="00E912E1"/>
    <w:rsid w:val="00E919C3"/>
    <w:rsid w:val="00E92278"/>
    <w:rsid w:val="00E93A01"/>
    <w:rsid w:val="00E93F8E"/>
    <w:rsid w:val="00E93FF8"/>
    <w:rsid w:val="00E948D8"/>
    <w:rsid w:val="00E94EB6"/>
    <w:rsid w:val="00E94F16"/>
    <w:rsid w:val="00E950CA"/>
    <w:rsid w:val="00E95CA8"/>
    <w:rsid w:val="00E96643"/>
    <w:rsid w:val="00E96CE0"/>
    <w:rsid w:val="00E96EAF"/>
    <w:rsid w:val="00E97448"/>
    <w:rsid w:val="00EA044C"/>
    <w:rsid w:val="00EA1752"/>
    <w:rsid w:val="00EA1911"/>
    <w:rsid w:val="00EA1D90"/>
    <w:rsid w:val="00EA371E"/>
    <w:rsid w:val="00EA539B"/>
    <w:rsid w:val="00EA5996"/>
    <w:rsid w:val="00EA5A89"/>
    <w:rsid w:val="00EA5BDB"/>
    <w:rsid w:val="00EA63FA"/>
    <w:rsid w:val="00EA7720"/>
    <w:rsid w:val="00EB0A73"/>
    <w:rsid w:val="00EB0B55"/>
    <w:rsid w:val="00EB254F"/>
    <w:rsid w:val="00EB3A98"/>
    <w:rsid w:val="00EB46D9"/>
    <w:rsid w:val="00EB6EF6"/>
    <w:rsid w:val="00EC0199"/>
    <w:rsid w:val="00EC0E64"/>
    <w:rsid w:val="00EC142D"/>
    <w:rsid w:val="00EC1E16"/>
    <w:rsid w:val="00EC2DD1"/>
    <w:rsid w:val="00EC4A19"/>
    <w:rsid w:val="00EC4BA5"/>
    <w:rsid w:val="00EC52DA"/>
    <w:rsid w:val="00EC6F28"/>
    <w:rsid w:val="00EC7220"/>
    <w:rsid w:val="00ED0024"/>
    <w:rsid w:val="00ED0EA0"/>
    <w:rsid w:val="00ED0F85"/>
    <w:rsid w:val="00ED1B01"/>
    <w:rsid w:val="00ED2B5C"/>
    <w:rsid w:val="00ED3269"/>
    <w:rsid w:val="00ED3A18"/>
    <w:rsid w:val="00ED3AB7"/>
    <w:rsid w:val="00ED3C57"/>
    <w:rsid w:val="00EE1A8C"/>
    <w:rsid w:val="00EE3FED"/>
    <w:rsid w:val="00EE4643"/>
    <w:rsid w:val="00EE529F"/>
    <w:rsid w:val="00EE65B6"/>
    <w:rsid w:val="00EE7C86"/>
    <w:rsid w:val="00EF1330"/>
    <w:rsid w:val="00EF15FF"/>
    <w:rsid w:val="00EF2D80"/>
    <w:rsid w:val="00EF31D8"/>
    <w:rsid w:val="00EF55E6"/>
    <w:rsid w:val="00EF5707"/>
    <w:rsid w:val="00EF588D"/>
    <w:rsid w:val="00EF66B1"/>
    <w:rsid w:val="00EF67D3"/>
    <w:rsid w:val="00EF6F1F"/>
    <w:rsid w:val="00EF70EC"/>
    <w:rsid w:val="00EF7111"/>
    <w:rsid w:val="00EF7833"/>
    <w:rsid w:val="00EF7D1A"/>
    <w:rsid w:val="00F02350"/>
    <w:rsid w:val="00F02759"/>
    <w:rsid w:val="00F03B49"/>
    <w:rsid w:val="00F0448F"/>
    <w:rsid w:val="00F0716C"/>
    <w:rsid w:val="00F105AE"/>
    <w:rsid w:val="00F108A8"/>
    <w:rsid w:val="00F131E4"/>
    <w:rsid w:val="00F13319"/>
    <w:rsid w:val="00F14353"/>
    <w:rsid w:val="00F1567C"/>
    <w:rsid w:val="00F1628B"/>
    <w:rsid w:val="00F16990"/>
    <w:rsid w:val="00F22E81"/>
    <w:rsid w:val="00F250ED"/>
    <w:rsid w:val="00F26F5F"/>
    <w:rsid w:val="00F270E9"/>
    <w:rsid w:val="00F27440"/>
    <w:rsid w:val="00F275C0"/>
    <w:rsid w:val="00F3011D"/>
    <w:rsid w:val="00F30443"/>
    <w:rsid w:val="00F3048B"/>
    <w:rsid w:val="00F3141E"/>
    <w:rsid w:val="00F317B5"/>
    <w:rsid w:val="00F33348"/>
    <w:rsid w:val="00F346B6"/>
    <w:rsid w:val="00F34AB1"/>
    <w:rsid w:val="00F36145"/>
    <w:rsid w:val="00F36227"/>
    <w:rsid w:val="00F37BDD"/>
    <w:rsid w:val="00F40716"/>
    <w:rsid w:val="00F41503"/>
    <w:rsid w:val="00F417D4"/>
    <w:rsid w:val="00F41D5C"/>
    <w:rsid w:val="00F432CF"/>
    <w:rsid w:val="00F437FD"/>
    <w:rsid w:val="00F43B69"/>
    <w:rsid w:val="00F4479A"/>
    <w:rsid w:val="00F44D82"/>
    <w:rsid w:val="00F45589"/>
    <w:rsid w:val="00F460F3"/>
    <w:rsid w:val="00F46207"/>
    <w:rsid w:val="00F466C8"/>
    <w:rsid w:val="00F46706"/>
    <w:rsid w:val="00F469A9"/>
    <w:rsid w:val="00F46B50"/>
    <w:rsid w:val="00F47C20"/>
    <w:rsid w:val="00F50B46"/>
    <w:rsid w:val="00F50D1F"/>
    <w:rsid w:val="00F51545"/>
    <w:rsid w:val="00F521DE"/>
    <w:rsid w:val="00F52654"/>
    <w:rsid w:val="00F541D4"/>
    <w:rsid w:val="00F553CE"/>
    <w:rsid w:val="00F55BA8"/>
    <w:rsid w:val="00F56043"/>
    <w:rsid w:val="00F5664E"/>
    <w:rsid w:val="00F56BD8"/>
    <w:rsid w:val="00F56E86"/>
    <w:rsid w:val="00F56FA9"/>
    <w:rsid w:val="00F6171A"/>
    <w:rsid w:val="00F619BA"/>
    <w:rsid w:val="00F62306"/>
    <w:rsid w:val="00F6351F"/>
    <w:rsid w:val="00F635FC"/>
    <w:rsid w:val="00F63D03"/>
    <w:rsid w:val="00F64EFA"/>
    <w:rsid w:val="00F657E0"/>
    <w:rsid w:val="00F65E2F"/>
    <w:rsid w:val="00F67385"/>
    <w:rsid w:val="00F67DF1"/>
    <w:rsid w:val="00F7054E"/>
    <w:rsid w:val="00F70E9F"/>
    <w:rsid w:val="00F7137C"/>
    <w:rsid w:val="00F72A09"/>
    <w:rsid w:val="00F74E67"/>
    <w:rsid w:val="00F76734"/>
    <w:rsid w:val="00F76814"/>
    <w:rsid w:val="00F77A5F"/>
    <w:rsid w:val="00F8309B"/>
    <w:rsid w:val="00F833C9"/>
    <w:rsid w:val="00F836C8"/>
    <w:rsid w:val="00F85198"/>
    <w:rsid w:val="00F90064"/>
    <w:rsid w:val="00F90BF7"/>
    <w:rsid w:val="00F94217"/>
    <w:rsid w:val="00F95666"/>
    <w:rsid w:val="00F9586C"/>
    <w:rsid w:val="00F96AFD"/>
    <w:rsid w:val="00F96F4C"/>
    <w:rsid w:val="00FA07F4"/>
    <w:rsid w:val="00FA1398"/>
    <w:rsid w:val="00FA1515"/>
    <w:rsid w:val="00FA2053"/>
    <w:rsid w:val="00FA237D"/>
    <w:rsid w:val="00FA2E19"/>
    <w:rsid w:val="00FA397B"/>
    <w:rsid w:val="00FA3BE7"/>
    <w:rsid w:val="00FA4373"/>
    <w:rsid w:val="00FA4BA0"/>
    <w:rsid w:val="00FA697F"/>
    <w:rsid w:val="00FA6F4C"/>
    <w:rsid w:val="00FA7354"/>
    <w:rsid w:val="00FB0147"/>
    <w:rsid w:val="00FB0C8D"/>
    <w:rsid w:val="00FB0F92"/>
    <w:rsid w:val="00FB2FB3"/>
    <w:rsid w:val="00FB3846"/>
    <w:rsid w:val="00FB398A"/>
    <w:rsid w:val="00FB413E"/>
    <w:rsid w:val="00FB4BF5"/>
    <w:rsid w:val="00FB5059"/>
    <w:rsid w:val="00FB5521"/>
    <w:rsid w:val="00FB610D"/>
    <w:rsid w:val="00FB626E"/>
    <w:rsid w:val="00FB6CA8"/>
    <w:rsid w:val="00FC1E4C"/>
    <w:rsid w:val="00FC4477"/>
    <w:rsid w:val="00FC46FB"/>
    <w:rsid w:val="00FC4DD1"/>
    <w:rsid w:val="00FC55FD"/>
    <w:rsid w:val="00FC7B66"/>
    <w:rsid w:val="00FD0D94"/>
    <w:rsid w:val="00FD106C"/>
    <w:rsid w:val="00FD1E33"/>
    <w:rsid w:val="00FD2BD3"/>
    <w:rsid w:val="00FD2DE3"/>
    <w:rsid w:val="00FD3DEF"/>
    <w:rsid w:val="00FD4CCA"/>
    <w:rsid w:val="00FD58B1"/>
    <w:rsid w:val="00FE00EA"/>
    <w:rsid w:val="00FE04BA"/>
    <w:rsid w:val="00FE234B"/>
    <w:rsid w:val="00FE2A9E"/>
    <w:rsid w:val="00FE34B3"/>
    <w:rsid w:val="00FE46B7"/>
    <w:rsid w:val="00FE4CEC"/>
    <w:rsid w:val="00FE683A"/>
    <w:rsid w:val="00FF0420"/>
    <w:rsid w:val="00FF41B8"/>
    <w:rsid w:val="00FF47C1"/>
    <w:rsid w:val="00FF4F5A"/>
    <w:rsid w:val="00FF5237"/>
    <w:rsid w:val="00FF5629"/>
    <w:rsid w:val="00FF5B79"/>
    <w:rsid w:val="00FF689D"/>
    <w:rsid w:val="02D10842"/>
    <w:rsid w:val="06763376"/>
    <w:rsid w:val="06D79157"/>
    <w:rsid w:val="09566154"/>
    <w:rsid w:val="0AA419A2"/>
    <w:rsid w:val="0BF7005F"/>
    <w:rsid w:val="0DD79F36"/>
    <w:rsid w:val="10D77542"/>
    <w:rsid w:val="11E43BAB"/>
    <w:rsid w:val="121534C5"/>
    <w:rsid w:val="161E678D"/>
    <w:rsid w:val="19090967"/>
    <w:rsid w:val="1B3C24C5"/>
    <w:rsid w:val="206770AC"/>
    <w:rsid w:val="210B7837"/>
    <w:rsid w:val="21E111C9"/>
    <w:rsid w:val="23166AD4"/>
    <w:rsid w:val="23B4E6BE"/>
    <w:rsid w:val="24F18C83"/>
    <w:rsid w:val="25653D02"/>
    <w:rsid w:val="27AA7305"/>
    <w:rsid w:val="3310C0BE"/>
    <w:rsid w:val="34033A51"/>
    <w:rsid w:val="340D366E"/>
    <w:rsid w:val="38EF0D05"/>
    <w:rsid w:val="39903417"/>
    <w:rsid w:val="3999711F"/>
    <w:rsid w:val="39A07357"/>
    <w:rsid w:val="3A5974EF"/>
    <w:rsid w:val="3F561F90"/>
    <w:rsid w:val="42088138"/>
    <w:rsid w:val="43DB5D75"/>
    <w:rsid w:val="48BC0DF2"/>
    <w:rsid w:val="511D528A"/>
    <w:rsid w:val="583828D7"/>
    <w:rsid w:val="588ADAF6"/>
    <w:rsid w:val="59F36EBC"/>
    <w:rsid w:val="5CE173DD"/>
    <w:rsid w:val="66EB6E8A"/>
    <w:rsid w:val="670F2E1F"/>
    <w:rsid w:val="681010A3"/>
    <w:rsid w:val="69981A89"/>
    <w:rsid w:val="6A9B0AC1"/>
    <w:rsid w:val="738D266E"/>
    <w:rsid w:val="7629CDD5"/>
    <w:rsid w:val="772E53B0"/>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6BF42090"/>
  <w15:docId w15:val="{696809CE-7D69-4695-9FDA-37D4B9F9C46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Segoe UI" w:eastAsia="宋体" w:hAnsi="Segoe UI" w:cs="Times New Roman"/>
        <w:lang w:val="en-US" w:eastAsia="zh-CN" w:bidi="ar-SA"/>
      </w:rPr>
    </w:rPrDefault>
    <w:pPrDefault/>
  </w:docDefaults>
  <w:latentStyles w:defLockedState="0" w:defUIPriority="0" w:defSemiHidden="0" w:defUnhideWhenUsed="0" w:defQFormat="0" w:count="376">
    <w:lsdException w:name="Normal" w:qFormat="1"/>
    <w:lsdException w:name="heading 1" w:uiPriority="99"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footnote text" w:uiPriority="99" w:unhideWhenUsed="1" w:qFormat="1"/>
    <w:lsdException w:name="annotation text" w:qFormat="1"/>
    <w:lsdException w:name="header" w:qFormat="1"/>
    <w:lsdException w:name="footer" w:uiPriority="99" w:qFormat="1"/>
    <w:lsdException w:name="caption" w:semiHidden="1" w:unhideWhenUsed="1" w:qFormat="1"/>
    <w:lsdException w:name="footnote reference" w:uiPriority="99" w:unhideWhenUsed="1" w:qFormat="1"/>
    <w:lsdException w:name="annotation reference" w:qFormat="1"/>
    <w:lsdException w:name="Title" w:qFormat="1"/>
    <w:lsdException w:name="Default Paragraph Font" w:semiHidden="1" w:uiPriority="1" w:unhideWhenUsed="1"/>
    <w:lsdException w:name="Subtitle" w:qFormat="1"/>
    <w:lsdException w:name="Hyperlink" w:qFormat="1"/>
    <w:lsdException w:name="Strong" w:qFormat="1"/>
    <w:lsdException w:name="Emphasis" w:qFormat="1"/>
    <w:lsdException w:name="HTML Top of Form" w:semiHidden="1" w:uiPriority="99" w:unhideWhenUsed="1"/>
    <w:lsdException w:name="HTML Bottom of Form" w:semiHidden="1" w:uiPriority="99" w:unhideWhenUsed="1"/>
    <w:lsdException w:name="Normal (Web)" w:uiPriority="99" w:unhideWhenUsed="1" w:qFormat="1"/>
    <w:lsdException w:name="HTML Preformatted" w:semiHidden="1" w:unhideWhenUsed="1"/>
    <w:lsdException w:name="HTML Sample" w:semiHidden="1" w:unhideWhenUsed="1"/>
    <w:lsdException w:name="Normal Table" w:semiHidden="1" w:uiPriority="99" w:unhideWhenUsed="1"/>
    <w:lsdException w:name="annotation subject" w:qFormat="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Grid" w:qFormat="1"/>
    <w:lsdException w:name="Table Theme" w:semiHidden="1" w:unhideWhenUsed="1"/>
    <w:lsdException w:name="Placeholder Text" w:semiHidden="1" w:uiPriority="99" w:unhideWhenUsed="1"/>
    <w:lsdException w:name="No Spacing" w:semiHidden="1" w:uiPriority="99"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unhideWhenUsed="1"/>
    <w:lsdException w:name="List Paragraph" w:uiPriority="1" w:qFormat="1"/>
    <w:lsdException w:name="Quote" w:semiHidden="1" w:uiPriority="99" w:unhideWhenUsed="1"/>
    <w:lsdException w:name="Intense Quote" w:semiHidden="1" w:uiPriority="99" w:unhideWhenUsed="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spacing w:line="276" w:lineRule="auto"/>
      <w:jc w:val="both"/>
    </w:pPr>
    <w:rPr>
      <w:sz w:val="22"/>
      <w:szCs w:val="24"/>
      <w:lang w:eastAsia="en-US"/>
    </w:rPr>
  </w:style>
  <w:style w:type="paragraph" w:styleId="Heading1">
    <w:name w:val="heading 1"/>
    <w:basedOn w:val="Normal"/>
    <w:next w:val="Normal"/>
    <w:link w:val="Heading1Char"/>
    <w:uiPriority w:val="99"/>
    <w:qFormat/>
    <w:pPr>
      <w:keepNext/>
      <w:spacing w:line="420" w:lineRule="atLeast"/>
      <w:outlineLvl w:val="0"/>
    </w:pPr>
    <w:rPr>
      <w:rFonts w:cs="Arial"/>
      <w:b/>
      <w:bCs/>
      <w:kern w:val="32"/>
      <w:sz w:val="36"/>
      <w:szCs w:val="32"/>
    </w:rPr>
  </w:style>
  <w:style w:type="paragraph" w:styleId="Heading2">
    <w:name w:val="heading 2"/>
    <w:basedOn w:val="Normal"/>
    <w:next w:val="Normal"/>
    <w:qFormat/>
    <w:pPr>
      <w:keepNext/>
      <w:outlineLvl w:val="1"/>
    </w:pPr>
    <w:rPr>
      <w:rFonts w:cs="Arial"/>
      <w:bCs/>
      <w:iCs/>
      <w:color w:val="E1000F"/>
      <w:szCs w:val="28"/>
    </w:rPr>
  </w:style>
  <w:style w:type="paragraph" w:styleId="Heading3">
    <w:name w:val="heading 3"/>
    <w:basedOn w:val="Heading2"/>
    <w:next w:val="Normal"/>
    <w:qFormat/>
    <w:pPr>
      <w:outlineLvl w:val="2"/>
    </w:pPr>
    <w:rPr>
      <w:color w:val="auto"/>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CommentText">
    <w:name w:val="annotation text"/>
    <w:basedOn w:val="Normal"/>
    <w:link w:val="CommentTextChar"/>
    <w:qFormat/>
    <w:pPr>
      <w:spacing w:line="260" w:lineRule="atLeast"/>
      <w:jc w:val="left"/>
    </w:pPr>
    <w:rPr>
      <w:rFonts w:ascii="Arial" w:hAnsi="Arial"/>
      <w:sz w:val="20"/>
      <w:szCs w:val="20"/>
      <w:lang w:val="de-DE"/>
    </w:rPr>
  </w:style>
  <w:style w:type="paragraph" w:styleId="BalloonText">
    <w:name w:val="Balloon Text"/>
    <w:basedOn w:val="Normal"/>
    <w:link w:val="BalloonTextChar"/>
    <w:pPr>
      <w:spacing w:line="240" w:lineRule="auto"/>
    </w:pPr>
    <w:rPr>
      <w:sz w:val="18"/>
      <w:szCs w:val="18"/>
    </w:rPr>
  </w:style>
  <w:style w:type="paragraph" w:styleId="Footer">
    <w:name w:val="footer"/>
    <w:basedOn w:val="Normal"/>
    <w:link w:val="FooterChar"/>
    <w:uiPriority w:val="99"/>
    <w:qFormat/>
    <w:pPr>
      <w:tabs>
        <w:tab w:val="right" w:pos="7083"/>
        <w:tab w:val="right" w:pos="8640"/>
      </w:tabs>
      <w:spacing w:line="180" w:lineRule="atLeast"/>
      <w:jc w:val="right"/>
    </w:pPr>
    <w:rPr>
      <w:bCs/>
      <w:sz w:val="12"/>
    </w:rPr>
  </w:style>
  <w:style w:type="paragraph" w:styleId="Header">
    <w:name w:val="header"/>
    <w:basedOn w:val="Normal"/>
    <w:qFormat/>
    <w:pPr>
      <w:tabs>
        <w:tab w:val="left" w:pos="2607"/>
        <w:tab w:val="center" w:pos="4320"/>
        <w:tab w:val="right" w:pos="9356"/>
      </w:tabs>
      <w:spacing w:before="1440" w:line="100" w:lineRule="atLeast"/>
      <w:jc w:val="right"/>
    </w:pPr>
    <w:rPr>
      <w:rFonts w:cs="Segoe UI"/>
      <w:b/>
      <w:bCs/>
      <w:color w:val="3E3C3C"/>
      <w:sz w:val="40"/>
      <w:szCs w:val="40"/>
    </w:rPr>
  </w:style>
  <w:style w:type="paragraph" w:styleId="FootnoteText">
    <w:name w:val="footnote text"/>
    <w:basedOn w:val="Normal"/>
    <w:link w:val="FootnoteTextChar"/>
    <w:uiPriority w:val="99"/>
    <w:unhideWhenUsed/>
    <w:qFormat/>
    <w:pPr>
      <w:spacing w:line="240" w:lineRule="auto"/>
      <w:jc w:val="left"/>
    </w:pPr>
    <w:rPr>
      <w:rFonts w:eastAsiaTheme="minorHAnsi" w:cstheme="minorBidi"/>
      <w:szCs w:val="20"/>
      <w:lang w:val="de-DE"/>
    </w:rPr>
  </w:style>
  <w:style w:type="paragraph" w:styleId="NormalWeb">
    <w:name w:val="Normal (Web)"/>
    <w:basedOn w:val="Normal"/>
    <w:uiPriority w:val="99"/>
    <w:unhideWhenUsed/>
    <w:qFormat/>
    <w:pPr>
      <w:spacing w:before="100" w:beforeAutospacing="1" w:after="100" w:afterAutospacing="1" w:line="240" w:lineRule="auto"/>
      <w:jc w:val="left"/>
    </w:pPr>
    <w:rPr>
      <w:rFonts w:ascii="Times New Roman" w:hAnsi="Times New Roman"/>
      <w:sz w:val="24"/>
      <w:lang w:val="de-DE" w:eastAsia="de-DE"/>
    </w:rPr>
  </w:style>
  <w:style w:type="paragraph" w:styleId="CommentSubject">
    <w:name w:val="annotation subject"/>
    <w:basedOn w:val="CommentText"/>
    <w:next w:val="CommentText"/>
    <w:link w:val="CommentSubjectChar"/>
    <w:qFormat/>
    <w:pPr>
      <w:spacing w:line="240" w:lineRule="auto"/>
      <w:jc w:val="both"/>
    </w:pPr>
    <w:rPr>
      <w:rFonts w:ascii="Segoe UI" w:hAnsi="Segoe UI"/>
      <w:b/>
      <w:bCs/>
      <w:lang w:val="en-US"/>
    </w:rPr>
  </w:style>
  <w:style w:type="table" w:styleId="TableGrid">
    <w:name w:val="Table Grid"/>
    <w:basedOn w:val="TableNormal"/>
    <w:qFormat/>
    <w:pPr>
      <w:spacing w:line="260" w:lineRule="atLeas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qFormat/>
    <w:rPr>
      <w:rFonts w:ascii="Segoe UI" w:hAnsi="Segoe UI"/>
      <w:color w:val="0000FF"/>
      <w:sz w:val="18"/>
      <w:szCs w:val="18"/>
      <w:u w:val="single"/>
    </w:rPr>
  </w:style>
  <w:style w:type="character" w:styleId="CommentReference">
    <w:name w:val="annotation reference"/>
    <w:qFormat/>
    <w:rPr>
      <w:sz w:val="16"/>
      <w:szCs w:val="16"/>
    </w:rPr>
  </w:style>
  <w:style w:type="character" w:styleId="FootnoteReference">
    <w:name w:val="footnote reference"/>
    <w:basedOn w:val="DefaultParagraphFont"/>
    <w:uiPriority w:val="99"/>
    <w:unhideWhenUsed/>
    <w:qFormat/>
    <w:rPr>
      <w:vertAlign w:val="superscript"/>
    </w:rPr>
  </w:style>
  <w:style w:type="paragraph" w:customStyle="1" w:styleId="Intro">
    <w:name w:val="Intro"/>
    <w:basedOn w:val="Normal"/>
    <w:qFormat/>
    <w:pPr>
      <w:spacing w:after="300"/>
    </w:pPr>
    <w:rPr>
      <w:color w:val="415055"/>
      <w:sz w:val="24"/>
    </w:rPr>
  </w:style>
  <w:style w:type="paragraph" w:customStyle="1" w:styleId="NumBullet">
    <w:name w:val="Num_Bullet"/>
    <w:basedOn w:val="Normal"/>
    <w:qFormat/>
    <w:pPr>
      <w:numPr>
        <w:numId w:val="1"/>
      </w:numPr>
      <w:tabs>
        <w:tab w:val="clear" w:pos="567"/>
        <w:tab w:val="left" w:pos="357"/>
      </w:tabs>
      <w:ind w:left="357" w:hanging="357"/>
    </w:pPr>
  </w:style>
  <w:style w:type="paragraph" w:customStyle="1" w:styleId="Page1Name">
    <w:name w:val="Page1_Name"/>
    <w:basedOn w:val="Normal"/>
    <w:qFormat/>
    <w:pPr>
      <w:spacing w:after="420" w:line="360" w:lineRule="atLeast"/>
    </w:pPr>
    <w:rPr>
      <w:b/>
      <w:sz w:val="30"/>
    </w:rPr>
  </w:style>
  <w:style w:type="paragraph" w:customStyle="1" w:styleId="Page1Title">
    <w:name w:val="Page1_Title"/>
    <w:basedOn w:val="Normal"/>
    <w:qFormat/>
    <w:pPr>
      <w:spacing w:line="228" w:lineRule="auto"/>
    </w:pPr>
    <w:rPr>
      <w:color w:val="E1000F"/>
      <w:sz w:val="90"/>
    </w:rPr>
  </w:style>
  <w:style w:type="paragraph" w:customStyle="1" w:styleId="Page1Author">
    <w:name w:val="Page1_Author"/>
    <w:basedOn w:val="Page1Name"/>
    <w:qFormat/>
    <w:pPr>
      <w:spacing w:before="240" w:after="0"/>
    </w:pPr>
    <w:rPr>
      <w:b w:val="0"/>
      <w:bCs/>
    </w:rPr>
  </w:style>
  <w:style w:type="paragraph" w:customStyle="1" w:styleId="Info">
    <w:name w:val="Info"/>
    <w:basedOn w:val="Normal"/>
    <w:link w:val="InfoZchn"/>
    <w:qFormat/>
    <w:pPr>
      <w:spacing w:line="240" w:lineRule="atLeast"/>
    </w:pPr>
    <w:rPr>
      <w:sz w:val="13"/>
    </w:rPr>
  </w:style>
  <w:style w:type="character" w:customStyle="1" w:styleId="InfoZchn">
    <w:name w:val="Info Zchn"/>
    <w:link w:val="Info"/>
    <w:qFormat/>
    <w:rPr>
      <w:rFonts w:ascii="Arial" w:hAnsi="Arial"/>
      <w:sz w:val="13"/>
      <w:szCs w:val="24"/>
      <w:lang w:val="de-DE" w:eastAsia="en-US" w:bidi="ar-SA"/>
    </w:rPr>
  </w:style>
  <w:style w:type="paragraph" w:customStyle="1" w:styleId="Standard12pt">
    <w:name w:val="Standard_12pt"/>
    <w:basedOn w:val="Normal"/>
    <w:qFormat/>
    <w:pPr>
      <w:spacing w:line="300" w:lineRule="atLeast"/>
    </w:pPr>
    <w:rPr>
      <w:sz w:val="24"/>
    </w:rPr>
  </w:style>
  <w:style w:type="character" w:customStyle="1" w:styleId="Heading1Char">
    <w:name w:val="Heading 1 Char"/>
    <w:link w:val="Heading1"/>
    <w:uiPriority w:val="99"/>
    <w:qFormat/>
    <w:locked/>
    <w:rPr>
      <w:rFonts w:ascii="Arial" w:hAnsi="Arial" w:cs="Arial"/>
      <w:b/>
      <w:bCs/>
      <w:kern w:val="32"/>
      <w:sz w:val="36"/>
      <w:szCs w:val="32"/>
      <w:lang w:val="de-DE"/>
    </w:rPr>
  </w:style>
  <w:style w:type="paragraph" w:customStyle="1" w:styleId="MittleresRaster1-Akzent21">
    <w:name w:val="Mittleres Raster 1 - Akzent 21"/>
    <w:basedOn w:val="Normal"/>
    <w:uiPriority w:val="34"/>
    <w:qFormat/>
    <w:pPr>
      <w:ind w:left="720"/>
    </w:pPr>
  </w:style>
  <w:style w:type="character" w:customStyle="1" w:styleId="BalloonTextChar">
    <w:name w:val="Balloon Text Char"/>
    <w:link w:val="BalloonText"/>
    <w:qFormat/>
    <w:rPr>
      <w:rFonts w:ascii="Segoe UI" w:hAnsi="Segoe UI"/>
      <w:sz w:val="18"/>
      <w:szCs w:val="18"/>
      <w:lang w:val="de-DE"/>
    </w:rPr>
  </w:style>
  <w:style w:type="paragraph" w:customStyle="1" w:styleId="MittlereListe2-Akzent21">
    <w:name w:val="Mittlere Liste 2 - Akzent 21"/>
    <w:hidden/>
    <w:uiPriority w:val="99"/>
    <w:semiHidden/>
    <w:qFormat/>
    <w:rPr>
      <w:rFonts w:ascii="Arial" w:hAnsi="Arial"/>
      <w:sz w:val="18"/>
      <w:szCs w:val="24"/>
      <w:lang w:val="de-DE" w:eastAsia="en-US"/>
    </w:rPr>
  </w:style>
  <w:style w:type="character" w:customStyle="1" w:styleId="FooterChar">
    <w:name w:val="Footer Char"/>
    <w:link w:val="Footer"/>
    <w:uiPriority w:val="99"/>
    <w:qFormat/>
    <w:rPr>
      <w:rFonts w:ascii="Segoe UI" w:hAnsi="Segoe UI"/>
      <w:bCs/>
      <w:sz w:val="12"/>
      <w:szCs w:val="24"/>
      <w:lang w:val="de-DE"/>
    </w:rPr>
  </w:style>
  <w:style w:type="character" w:customStyle="1" w:styleId="1">
    <w:name w:val="未处理的提及1"/>
    <w:uiPriority w:val="99"/>
    <w:semiHidden/>
    <w:unhideWhenUsed/>
    <w:qFormat/>
    <w:rPr>
      <w:color w:val="605E5C"/>
      <w:shd w:val="clear" w:color="auto" w:fill="E1DFDD"/>
    </w:rPr>
  </w:style>
  <w:style w:type="paragraph" w:customStyle="1" w:styleId="Style12ptJustifiedLinespacing15lines">
    <w:name w:val="Style 12 pt Justified Line spacing:  1.5 lines"/>
    <w:basedOn w:val="Normal"/>
    <w:qFormat/>
    <w:rPr>
      <w:szCs w:val="20"/>
    </w:rPr>
  </w:style>
  <w:style w:type="paragraph" w:customStyle="1" w:styleId="Style12ptJustifiedLinespacing15lines1">
    <w:name w:val="Style 12 pt Justified Line spacing:  1.5 lines1"/>
    <w:basedOn w:val="Normal"/>
    <w:qFormat/>
    <w:pPr>
      <w:spacing w:before="120"/>
    </w:pPr>
    <w:rPr>
      <w:szCs w:val="20"/>
    </w:rPr>
  </w:style>
  <w:style w:type="character" w:customStyle="1" w:styleId="Headline">
    <w:name w:val="Headline"/>
    <w:basedOn w:val="DefaultParagraphFont"/>
    <w:qFormat/>
    <w:rPr>
      <w:b/>
      <w:bCs/>
      <w:sz w:val="32"/>
    </w:rPr>
  </w:style>
  <w:style w:type="paragraph" w:customStyle="1" w:styleId="MonthDayYear">
    <w:name w:val="Month Day Year"/>
    <w:basedOn w:val="Normal"/>
    <w:qFormat/>
    <w:pPr>
      <w:spacing w:before="120"/>
      <w:ind w:right="-1"/>
      <w:jc w:val="right"/>
    </w:pPr>
    <w:rPr>
      <w:szCs w:val="20"/>
    </w:rPr>
  </w:style>
  <w:style w:type="paragraph" w:customStyle="1" w:styleId="Topline">
    <w:name w:val="Topline"/>
    <w:basedOn w:val="Normal"/>
    <w:qFormat/>
    <w:pPr>
      <w:spacing w:before="560" w:after="560"/>
    </w:pPr>
    <w:rPr>
      <w:rFonts w:cs="Segoe UI"/>
      <w:szCs w:val="22"/>
    </w:rPr>
  </w:style>
  <w:style w:type="character" w:customStyle="1" w:styleId="AboutandContactBody">
    <w:name w:val="About and Contact Body"/>
    <w:basedOn w:val="DefaultParagraphFont"/>
    <w:qFormat/>
    <w:rPr>
      <w:rFonts w:ascii="Segoe UI" w:hAnsi="Segoe UI"/>
      <w:sz w:val="18"/>
    </w:rPr>
  </w:style>
  <w:style w:type="character" w:customStyle="1" w:styleId="AboutandContactHeadline">
    <w:name w:val="About and Contact Headline"/>
    <w:basedOn w:val="DefaultParagraphFont"/>
    <w:qFormat/>
    <w:rPr>
      <w:rFonts w:ascii="Segoe UI" w:hAnsi="Segoe UI"/>
      <w:b/>
      <w:bCs/>
      <w:sz w:val="18"/>
    </w:rPr>
  </w:style>
  <w:style w:type="paragraph" w:styleId="ListParagraph">
    <w:name w:val="List Paragraph"/>
    <w:basedOn w:val="Normal"/>
    <w:uiPriority w:val="1"/>
    <w:qFormat/>
    <w:pPr>
      <w:ind w:left="720"/>
      <w:contextualSpacing/>
    </w:pPr>
  </w:style>
  <w:style w:type="character" w:customStyle="1" w:styleId="CommentTextChar">
    <w:name w:val="Comment Text Char"/>
    <w:basedOn w:val="DefaultParagraphFont"/>
    <w:link w:val="CommentText"/>
    <w:qFormat/>
    <w:rPr>
      <w:rFonts w:ascii="Arial" w:hAnsi="Arial"/>
      <w:sz w:val="20"/>
      <w:szCs w:val="20"/>
      <w:lang w:val="de-DE"/>
    </w:rPr>
  </w:style>
  <w:style w:type="character" w:customStyle="1" w:styleId="CommentSubjectChar">
    <w:name w:val="Comment Subject Char"/>
    <w:basedOn w:val="CommentTextChar"/>
    <w:link w:val="CommentSubject"/>
    <w:qFormat/>
    <w:rPr>
      <w:rFonts w:ascii="Arial" w:hAnsi="Arial"/>
      <w:b/>
      <w:bCs/>
      <w:sz w:val="20"/>
      <w:szCs w:val="20"/>
      <w:lang w:val="de-DE"/>
    </w:rPr>
  </w:style>
  <w:style w:type="paragraph" w:customStyle="1" w:styleId="10">
    <w:name w:val="修订1"/>
    <w:hidden/>
    <w:uiPriority w:val="62"/>
    <w:unhideWhenUsed/>
    <w:qFormat/>
    <w:rPr>
      <w:sz w:val="22"/>
      <w:szCs w:val="24"/>
      <w:lang w:eastAsia="en-US"/>
    </w:rPr>
  </w:style>
  <w:style w:type="paragraph" w:customStyle="1" w:styleId="He04Funote">
    <w:name w:val="_He_04_Fußnote"/>
    <w:next w:val="Normal"/>
    <w:qFormat/>
    <w:pPr>
      <w:tabs>
        <w:tab w:val="left" w:pos="85"/>
      </w:tabs>
      <w:spacing w:line="256" w:lineRule="auto"/>
      <w:ind w:left="85" w:hanging="85"/>
    </w:pPr>
    <w:rPr>
      <w:rFonts w:eastAsiaTheme="minorHAnsi" w:cstheme="minorBidi"/>
      <w:sz w:val="15"/>
      <w:szCs w:val="22"/>
      <w:lang w:val="de-DE" w:eastAsia="en-US"/>
      <w14:numForm w14:val="lining"/>
    </w:rPr>
  </w:style>
  <w:style w:type="paragraph" w:customStyle="1" w:styleId="He05Fett">
    <w:name w:val="_He_05_Fett"/>
    <w:next w:val="Normal"/>
    <w:link w:val="He05FettZchn"/>
    <w:qFormat/>
    <w:pPr>
      <w:spacing w:after="160" w:line="259" w:lineRule="auto"/>
    </w:pPr>
    <w:rPr>
      <w:rFonts w:eastAsiaTheme="minorHAnsi" w:cstheme="minorBidi"/>
      <w:b/>
      <w:sz w:val="18"/>
      <w:szCs w:val="22"/>
      <w:lang w:val="de-DE" w:eastAsia="en-US"/>
    </w:rPr>
  </w:style>
  <w:style w:type="character" w:customStyle="1" w:styleId="He05FettZchn">
    <w:name w:val="_He_05_Fett Zchn"/>
    <w:basedOn w:val="DefaultParagraphFont"/>
    <w:link w:val="He05Fett"/>
    <w:qFormat/>
    <w:rPr>
      <w:rFonts w:eastAsiaTheme="minorHAnsi" w:cstheme="minorBidi"/>
      <w:b/>
      <w:szCs w:val="22"/>
      <w:lang w:val="de-DE"/>
    </w:rPr>
  </w:style>
  <w:style w:type="paragraph" w:customStyle="1" w:styleId="He01Flietext">
    <w:name w:val="_He_01_Fließtext"/>
    <w:qFormat/>
    <w:pPr>
      <w:tabs>
        <w:tab w:val="left" w:pos="284"/>
      </w:tabs>
      <w:spacing w:after="160" w:line="259" w:lineRule="auto"/>
      <w:jc w:val="both"/>
    </w:pPr>
    <w:rPr>
      <w:rFonts w:eastAsiaTheme="minorHAnsi" w:cstheme="minorBidi"/>
      <w:sz w:val="18"/>
      <w:szCs w:val="22"/>
      <w:lang w:val="de-DE" w:eastAsia="en-US"/>
    </w:rPr>
  </w:style>
  <w:style w:type="character" w:customStyle="1" w:styleId="FootnoteTextChar">
    <w:name w:val="Footnote Text Char"/>
    <w:basedOn w:val="DefaultParagraphFont"/>
    <w:link w:val="FootnoteText"/>
    <w:uiPriority w:val="99"/>
    <w:qFormat/>
    <w:rPr>
      <w:rFonts w:eastAsiaTheme="minorHAnsi" w:cstheme="minorBidi"/>
      <w:sz w:val="22"/>
      <w:szCs w:val="20"/>
      <w:lang w:val="de-DE"/>
    </w:rPr>
  </w:style>
  <w:style w:type="paragraph" w:styleId="Revision">
    <w:name w:val="Revision"/>
    <w:hidden/>
    <w:uiPriority w:val="99"/>
    <w:unhideWhenUsed/>
    <w:rsid w:val="00360350"/>
    <w:rPr>
      <w:sz w:val="22"/>
      <w:szCs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mailto:liki.qin@henkel.com" TargetMode="External"/><Relationship Id="rId2" Type="http://schemas.openxmlformats.org/officeDocument/2006/relationships/customXml" Target="../customXml/item2.xml"/><Relationship Id="rId16" Type="http://schemas.openxmlformats.org/officeDocument/2006/relationships/hyperlink" Target="mailto:louise.cheung@henkel.com"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yperlink" Target="https://protect.checkpoint.com/v2/r01/___http://www.henkel.cn___.YzJ1OndlY29tbXVuaWNhdGlvbnM6YzpvZmZpY2UzNjVfZW1haWxzX2F0dGFjaG1lbnQ6M2ZjNjU1ZDc3ZjI0ZWUzNmFlZGEyMmI1NDEyODcyY2M6Nzo1ZWMzOmI0OGJjZjQ0M2RkMTI4YTIxYzE4ZjBjYzVlYTg1ZTM0NzI0Mzk0YzZhMTY0MThmZTI0NTAyYTRjYzVlMGY0ZDQ6cDpUOkY" TargetMode="External"/><Relationship Id="rId23"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jpeg"/><Relationship Id="rId22"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image" Target="media/image4.png"/></Relationships>
</file>

<file path=word/_rels/header2.xml.rels><?xml version="1.0" encoding="UTF-8" standalone="yes"?>
<Relationships xmlns="http://schemas.openxmlformats.org/package/2006/relationships"><Relationship Id="rId1" Type="http://schemas.openxmlformats.org/officeDocument/2006/relationships/image" Target="media/image3.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frohng\AppData\Local\Temp\Temp1_Completed.zip\Completed\segoe-Henkel-press-release-template-2020-english.dotx" TargetMode="External"/></Relationships>
</file>

<file path=word/theme/theme1.xml><?xml version="1.0" encoding="utf-8"?>
<a:theme xmlns:a="http://schemas.openxmlformats.org/drawingml/2006/main" name="Henkel Theme">
  <a:themeElements>
    <a:clrScheme name="Custom 4">
      <a:dk1>
        <a:srgbClr val="000000"/>
      </a:dk1>
      <a:lt1>
        <a:srgbClr val="FFFFFF"/>
      </a:lt1>
      <a:dk2>
        <a:srgbClr val="E1000F"/>
      </a:dk2>
      <a:lt2>
        <a:srgbClr val="E6E7E7"/>
      </a:lt2>
      <a:accent1>
        <a:srgbClr val="5F6973"/>
      </a:accent1>
      <a:accent2>
        <a:srgbClr val="AFB4B9"/>
      </a:accent2>
      <a:accent3>
        <a:srgbClr val="00AA75"/>
      </a:accent3>
      <a:accent4>
        <a:srgbClr val="004C79"/>
      </a:accent4>
      <a:accent5>
        <a:srgbClr val="9A141B"/>
      </a:accent5>
      <a:accent6>
        <a:srgbClr val="FFDB23"/>
      </a:accent6>
      <a:hlink>
        <a:srgbClr val="0563C1"/>
      </a:hlink>
      <a:folHlink>
        <a:srgbClr val="954F72"/>
      </a:folHlink>
    </a:clrScheme>
    <a:fontScheme name="Henkel Template">
      <a:majorFont>
        <a:latin typeface="Segoe UI"/>
        <a:ea typeface=""/>
        <a:cs typeface=""/>
      </a:majorFont>
      <a:minorFont>
        <a:latin typeface="Segoe UI"/>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rgbClr val="ED1C24"/>
        </a:solidFill>
        <a:ln>
          <a:noFill/>
        </a:ln>
      </a:spPr>
      <a:bodyPr rot="0" vert="horz" wrap="square" lIns="91440" tIns="45720" rIns="91440" bIns="45720" anchor="t" anchorCtr="0" upright="1">
        <a:noAutofit/>
      </a:bodyPr>
      <a:lstStyle/>
    </a:spDef>
    <a:lnDef>
      <a:spPr bwMode="auto">
        <a:xfrm>
          <a:off x="0" y="0"/>
          <a:ext cx="1" cy="1"/>
        </a:xfrm>
        <a:custGeom>
          <a:avLst/>
          <a:gdLst/>
          <a:ahLst/>
          <a:cxnLst/>
          <a:rect l="0" t="0" r="0" b="0"/>
          <a:pathLst/>
        </a:custGeom>
        <a:solidFill>
          <a:schemeClr val="bg1"/>
        </a:solidFill>
        <a:ln w="9525" cap="flat" cmpd="sng" algn="ctr">
          <a:solidFill>
            <a:schemeClr val="tx1"/>
          </a:solidFill>
          <a:prstDash val="solid"/>
          <a:round/>
          <a:headEnd type="none" w="med" len="med"/>
          <a:tailEnd type="none" w="med" len="med"/>
        </a:ln>
      </a:spPr>
      <a:bodyPr vert="horz" wrap="none" lIns="90000" tIns="46800" rIns="90000" bIns="46800" numCol="1" anchor="ctr" anchorCtr="0" compatLnSpc="1"/>
      <a:lstStyle/>
    </a:lnDef>
  </a:objectDefaults>
  <a:extraClrSchemeLst>
    <a:extraClrScheme>
      <a:clrScheme name="Standarddesign 1">
        <a:dk1>
          <a:srgbClr val="000000"/>
        </a:dk1>
        <a:lt1>
          <a:srgbClr val="FFFFFF"/>
        </a:lt1>
        <a:dk2>
          <a:srgbClr val="E1000F"/>
        </a:dk2>
        <a:lt2>
          <a:srgbClr val="CDD2D2"/>
        </a:lt2>
        <a:accent1>
          <a:srgbClr val="AFB4B9"/>
        </a:accent1>
        <a:accent2>
          <a:srgbClr val="828C96"/>
        </a:accent2>
        <a:accent3>
          <a:srgbClr val="FFFFFF"/>
        </a:accent3>
        <a:accent4>
          <a:srgbClr val="000000"/>
        </a:accent4>
        <a:accent5>
          <a:srgbClr val="D4D6D9"/>
        </a:accent5>
        <a:accent6>
          <a:srgbClr val="757E87"/>
        </a:accent6>
        <a:hlink>
          <a:srgbClr val="5F6973"/>
        </a:hlink>
        <a:folHlink>
          <a:srgbClr val="0078C8"/>
        </a:folHlink>
      </a:clrScheme>
      <a:clrMap bg1="lt1" tx1="dk1" bg2="lt2" tx2="dk2" accent1="accent1" accent2="accent2" accent3="accent3" accent4="accent4" accent5="accent5" accent6="accent6" hlink="hlink" folHlink="folHlink"/>
    </a:extraClrScheme>
  </a:extraClrSchemeLst>
  <a:custClrLst>
    <a:custClr name="Henkel Red">
      <a:srgbClr val="E1000F"/>
    </a:custClr>
    <a:custClr name="White">
      <a:srgbClr val="FFFFFF"/>
    </a:custClr>
    <a:custClr name="Black">
      <a:srgbClr val="000000"/>
    </a:custClr>
    <a:custClr name="Grey 1">
      <a:srgbClr val="5F6973"/>
    </a:custClr>
    <a:custClr name="Grey 2">
      <a:srgbClr val="AFB4B9"/>
    </a:custClr>
    <a:custClr name="Grey 3">
      <a:srgbClr val="E6E7E7"/>
    </a:custClr>
    <a:custClr name="Green">
      <a:srgbClr val="00AA75"/>
    </a:custClr>
    <a:custClr name="Blue">
      <a:srgbClr val="004C79"/>
    </a:custClr>
    <a:custClr name="Accent Dark Red">
      <a:srgbClr val="9A141B"/>
    </a:custClr>
    <a:custClr name="Accent Yellow 1">
      <a:srgbClr val="FFDB23"/>
    </a:custClr>
    <a:custClr name="Accent Yellow 2">
      <a:srgbClr val="FCF092"/>
    </a:custClr>
    <a:custClr name="Accent Green">
      <a:srgbClr val="A7DC92"/>
    </a:custClr>
    <a:custClr name="Accent Blue 1">
      <a:srgbClr val="55CAD3"/>
    </a:custClr>
    <a:custClr name="Accent Blue 2">
      <a:srgbClr val="0078C8"/>
    </a:custClr>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ef406d6b-70e0-427c-b08d-4edfc77771aa" xsi:nil="true"/>
    <lcf76f155ced4ddcb4097134ff3c332f xmlns="487aa4a8-6e08-4624-a126-3644f60fbb35">
      <Terms xmlns="http://schemas.microsoft.com/office/infopath/2007/PartnerControls"/>
    </lcf76f155ced4ddcb4097134ff3c332f>
    <Datum xmlns="487aa4a8-6e08-4624-a126-3644f60fbb3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E3C925157EE074095811C87522C7BC7" ma:contentTypeVersion="22" ma:contentTypeDescription="Create a new document." ma:contentTypeScope="" ma:versionID="74ca59087a68a0460257cfd765d09988">
  <xsd:schema xmlns:xsd="http://www.w3.org/2001/XMLSchema" xmlns:xs="http://www.w3.org/2001/XMLSchema" xmlns:p="http://schemas.microsoft.com/office/2006/metadata/properties" xmlns:ns2="487aa4a8-6e08-4624-a126-3644f60fbb35" xmlns:ns3="cec4b484-d643-4c02-a873-288aa5369532" xmlns:ns4="ef406d6b-70e0-427c-b08d-4edfc77771aa" targetNamespace="http://schemas.microsoft.com/office/2006/metadata/properties" ma:root="true" ma:fieldsID="8033796c042ced27f4b2ab1bf1ebc10c" ns2:_="" ns3:_="" ns4:_="">
    <xsd:import namespace="487aa4a8-6e08-4624-a126-3644f60fbb35"/>
    <xsd:import namespace="cec4b484-d643-4c02-a873-288aa5369532"/>
    <xsd:import namespace="ef406d6b-70e0-427c-b08d-4edfc77771a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Location" minOccurs="0"/>
                <xsd:element ref="ns2:MediaServiceOCR" minOccurs="0"/>
                <xsd:element ref="ns3:SharedWithUsers" minOccurs="0"/>
                <xsd:element ref="ns3:SharedWithDetails" minOccurs="0"/>
                <xsd:element ref="ns2:Datum"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aa4a8-6e08-4624-a126-3644f60fbb3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Datum" ma:index="20" nillable="true" ma:displayName="Datum" ma:format="DateOnly" ma:internalName="Datum">
      <xsd:simpleType>
        <xsd:restriction base="dms:DateTime"/>
      </xsd:simpleType>
    </xsd:element>
    <xsd:element name="MediaLengthInSeconds" ma:index="21" nillable="true" ma:displayName="Length (seconds)"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72f792e8-4dad-42c1-ad63-44982727bf4d"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ec4b484-d643-4c02-a873-288aa5369532"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f406d6b-70e0-427c-b08d-4edfc77771aa" elementFormDefault="qualified">
    <xsd:import namespace="http://schemas.microsoft.com/office/2006/documentManagement/types"/>
    <xsd:import namespace="http://schemas.microsoft.com/office/infopath/2007/PartnerControls"/>
    <xsd:element name="TaxCatchAll" ma:index="24" nillable="true" ma:displayName="Taxonomy Catch All Column" ma:hidden="true" ma:list="{6099daea-b67b-4b58-9130-be82b407cc11}" ma:internalName="TaxCatchAll" ma:showField="CatchAllData" ma:web="cec4b484-d643-4c02-a873-288aa536953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s:customData xmlns="http://www.wps.cn/officeDocument/2013/wpsCustomData" xmlns:s="http://www.wps.cn/officeDocument/2013/wpsCustomData">
  <customSectProps/>
  <customShpExts>
    <customShpInfo spid="_x0000_s1026" textRotate="1"/>
  </customShpExts>
</s:customDat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SharedContentType xmlns="Microsoft.SharePoint.Taxonomy.ContentTypeSync" SourceId="72f792e8-4dad-42c1-ad63-44982727bf4d" ContentTypeId="0x01" PreviousValue="false"/>
</file>

<file path=customXml/itemProps1.xml><?xml version="1.0" encoding="utf-8"?>
<ds:datastoreItem xmlns:ds="http://schemas.openxmlformats.org/officeDocument/2006/customXml" ds:itemID="{F3245D12-BDB4-413F-ABB3-2AF0CF323A38}">
  <ds:schemaRefs>
    <ds:schemaRef ds:uri="http://schemas.microsoft.com/office/2006/metadata/properties"/>
    <ds:schemaRef ds:uri="http://schemas.microsoft.com/office/infopath/2007/PartnerControls"/>
    <ds:schemaRef ds:uri="ef406d6b-70e0-427c-b08d-4edfc77771aa"/>
    <ds:schemaRef ds:uri="487aa4a8-6e08-4624-a126-3644f60fbb35"/>
  </ds:schemaRefs>
</ds:datastoreItem>
</file>

<file path=customXml/itemProps2.xml><?xml version="1.0" encoding="utf-8"?>
<ds:datastoreItem xmlns:ds="http://schemas.openxmlformats.org/officeDocument/2006/customXml" ds:itemID="{EC226D13-73FC-4A7A-93C2-AC11939BB4A9}">
  <ds:schemaRefs>
    <ds:schemaRef ds:uri="http://schemas.microsoft.com/sharepoint/v3/contenttype/forms"/>
  </ds:schemaRefs>
</ds:datastoreItem>
</file>

<file path=customXml/itemProps3.xml><?xml version="1.0" encoding="utf-8"?>
<ds:datastoreItem xmlns:ds="http://schemas.openxmlformats.org/officeDocument/2006/customXml" ds:itemID="{13AA53AF-ABE2-4687-80CC-AE0B9CFC52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aa4a8-6e08-4624-a126-3644f60fbb35"/>
    <ds:schemaRef ds:uri="cec4b484-d643-4c02-a873-288aa5369532"/>
    <ds:schemaRef ds:uri="ef406d6b-70e0-427c-b08d-4edfc77771a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1977F7D-205B-4081-913C-38D41E755F92}">
  <ds:schemaRefs>
    <ds:schemaRef ds:uri="http://www.wps.cn/officeDocument/2013/wpsCustomData"/>
  </ds:schemaRefs>
</ds:datastoreItem>
</file>

<file path=customXml/itemProps5.xml><?xml version="1.0" encoding="utf-8"?>
<ds:datastoreItem xmlns:ds="http://schemas.openxmlformats.org/officeDocument/2006/customXml" ds:itemID="{E5F5E823-FD9A-4CF5-8C4B-A2151B3E8DB5}">
  <ds:schemaRefs>
    <ds:schemaRef ds:uri="http://schemas.openxmlformats.org/officeDocument/2006/bibliography"/>
  </ds:schemaRefs>
</ds:datastoreItem>
</file>

<file path=customXml/itemProps6.xml><?xml version="1.0" encoding="utf-8"?>
<ds:datastoreItem xmlns:ds="http://schemas.openxmlformats.org/officeDocument/2006/customXml" ds:itemID="{70E590B4-7A0D-4F62-ACD8-2A023F14A264}">
  <ds:schemaRefs>
    <ds:schemaRef ds:uri="Microsoft.SharePoint.Taxonomy.ContentTypeSync"/>
  </ds:schemaRefs>
</ds:datastoreItem>
</file>

<file path=docMetadata/LabelInfo.xml><?xml version="1.0" encoding="utf-8"?>
<clbl:labelList xmlns:clbl="http://schemas.microsoft.com/office/2020/mipLabelMetadata">
  <clbl:label id="{3ed60ab4-5567-4971-a534-1a5f0f7cc7f5}" enabled="0" method="" siteId="{3ed60ab4-5567-4971-a534-1a5f0f7cc7f5}" removed="1"/>
  <clbl:label id="{e8701075-0d9e-4ea1-991d-5a0d110a5d29}" enabled="0" method="" siteId="{e8701075-0d9e-4ea1-991d-5a0d110a5d29}" removed="1"/>
</clbl:labelList>
</file>

<file path=docProps/app.xml><?xml version="1.0" encoding="utf-8"?>
<Properties xmlns="http://schemas.openxmlformats.org/officeDocument/2006/extended-properties" xmlns:vt="http://schemas.openxmlformats.org/officeDocument/2006/docPropsVTypes">
  <Template>segoe-Henkel-press-release-template-2020-english.dotx</Template>
  <TotalTime>0</TotalTime>
  <Pages>7</Pages>
  <Words>4928</Words>
  <Characters>5647</Characters>
  <Application>Microsoft Office Word</Application>
  <DocSecurity>4</DocSecurity>
  <Lines>198</Lines>
  <Paragraphs>59</Paragraphs>
  <ScaleCrop>false</ScaleCrop>
  <HeadingPairs>
    <vt:vector size="2" baseType="variant">
      <vt:variant>
        <vt:lpstr>Title</vt:lpstr>
      </vt:variant>
      <vt:variant>
        <vt:i4>1</vt:i4>
      </vt:variant>
    </vt:vector>
  </HeadingPairs>
  <TitlesOfParts>
    <vt:vector size="1" baseType="lpstr">
      <vt:lpstr>Pressemitteilung</vt:lpstr>
    </vt:vector>
  </TitlesOfParts>
  <Company>Henkel AG &amp; Co. KGaA</Company>
  <LinksUpToDate>false</LinksUpToDate>
  <CharactersWithSpaces>5729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Pressemitteilung</dc:title>
  <dc:creator>Henkel</dc:creator>
  <cp:lastModifiedBy>Liki Qin</cp:lastModifiedBy>
  <cp:revision>2</cp:revision>
  <cp:lastPrinted>2026-02-11T08:17:00Z</cp:lastPrinted>
  <dcterms:created xsi:type="dcterms:W3CDTF">2026-08-10T10:14:00Z</dcterms:created>
  <dcterms:modified xsi:type="dcterms:W3CDTF">2026-08-10T10:14:00Z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0x0101004E3C925157EE074095811C87522C7BC7</vt:lpwstr>
  </property>
  <property fmtid="{D5CDD505-2E9C-101B-9397-08002B2CF9AE}" pid="3" name="ICV">
    <vt:lpwstr>E59E1C5951F14A5EAB30FD680ACD212F_12</vt:lpwstr>
  </property>
  <property fmtid="{D5CDD505-2E9C-101B-9397-08002B2CF9AE}" pid="4" name="KSOProductBuildVer">
    <vt:lpwstr>2052-12.1.0.28043</vt:lpwstr>
  </property>
  <property fmtid="{D5CDD505-2E9C-101B-9397-08002B2CF9AE}" pid="5" name="KSOTemplateDocerSaveRecord">
    <vt:lpwstr>eyJoZGlkIjoiOTc3M2Y5NzIzMDFlZjAyY2Q4Njk5ODkyYjFjNzBiNTQiLCJ1c2VySWQiOiIxMzM3MjcwOTMwIn0=</vt:lpwstr>
  </property>
  <property fmtid="{D5CDD505-2E9C-101B-9397-08002B2CF9AE}" pid="6" name="MediaServiceImageTags">
    <vt:lpwstr/>
  </property>
</Properties>
</file>